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118"/>
  </p:notesMasterIdLst>
  <p:sldIdLst>
    <p:sldId id="453" r:id="rId2"/>
    <p:sldId id="455" r:id="rId3"/>
    <p:sldId id="459" r:id="rId4"/>
    <p:sldId id="529" r:id="rId5"/>
    <p:sldId id="598" r:id="rId6"/>
    <p:sldId id="460" r:id="rId7"/>
    <p:sldId id="530" r:id="rId8"/>
    <p:sldId id="591" r:id="rId9"/>
    <p:sldId id="534" r:id="rId10"/>
    <p:sldId id="535" r:id="rId11"/>
    <p:sldId id="536" r:id="rId12"/>
    <p:sldId id="599" r:id="rId13"/>
    <p:sldId id="600" r:id="rId14"/>
    <p:sldId id="601" r:id="rId15"/>
    <p:sldId id="602" r:id="rId16"/>
    <p:sldId id="603" r:id="rId17"/>
    <p:sldId id="604" r:id="rId18"/>
    <p:sldId id="605" r:id="rId19"/>
    <p:sldId id="606" r:id="rId20"/>
    <p:sldId id="607" r:id="rId21"/>
    <p:sldId id="608" r:id="rId22"/>
    <p:sldId id="609" r:id="rId23"/>
    <p:sldId id="610" r:id="rId24"/>
    <p:sldId id="611" r:id="rId25"/>
    <p:sldId id="612" r:id="rId26"/>
    <p:sldId id="613" r:id="rId27"/>
    <p:sldId id="614" r:id="rId28"/>
    <p:sldId id="615" r:id="rId29"/>
    <p:sldId id="616" r:id="rId30"/>
    <p:sldId id="617" r:id="rId31"/>
    <p:sldId id="618" r:id="rId32"/>
    <p:sldId id="619" r:id="rId33"/>
    <p:sldId id="620" r:id="rId34"/>
    <p:sldId id="621" r:id="rId35"/>
    <p:sldId id="622" r:id="rId36"/>
    <p:sldId id="623" r:id="rId37"/>
    <p:sldId id="624" r:id="rId38"/>
    <p:sldId id="625" r:id="rId39"/>
    <p:sldId id="626" r:id="rId40"/>
    <p:sldId id="627" r:id="rId41"/>
    <p:sldId id="628" r:id="rId42"/>
    <p:sldId id="629" r:id="rId43"/>
    <p:sldId id="630" r:id="rId44"/>
    <p:sldId id="631" r:id="rId45"/>
    <p:sldId id="632" r:id="rId46"/>
    <p:sldId id="633" r:id="rId47"/>
    <p:sldId id="634" r:id="rId48"/>
    <p:sldId id="635" r:id="rId49"/>
    <p:sldId id="636" r:id="rId50"/>
    <p:sldId id="637" r:id="rId51"/>
    <p:sldId id="638" r:id="rId52"/>
    <p:sldId id="639" r:id="rId53"/>
    <p:sldId id="640" r:id="rId54"/>
    <p:sldId id="641" r:id="rId55"/>
    <p:sldId id="642" r:id="rId56"/>
    <p:sldId id="643" r:id="rId57"/>
    <p:sldId id="644" r:id="rId58"/>
    <p:sldId id="645" r:id="rId59"/>
    <p:sldId id="646" r:id="rId60"/>
    <p:sldId id="647" r:id="rId61"/>
    <p:sldId id="648" r:id="rId62"/>
    <p:sldId id="649" r:id="rId63"/>
    <p:sldId id="650" r:id="rId64"/>
    <p:sldId id="651" r:id="rId65"/>
    <p:sldId id="652" r:id="rId66"/>
    <p:sldId id="653" r:id="rId67"/>
    <p:sldId id="654" r:id="rId68"/>
    <p:sldId id="655" r:id="rId69"/>
    <p:sldId id="656" r:id="rId70"/>
    <p:sldId id="657" r:id="rId71"/>
    <p:sldId id="658" r:id="rId72"/>
    <p:sldId id="659" r:id="rId73"/>
    <p:sldId id="660" r:id="rId74"/>
    <p:sldId id="661" r:id="rId75"/>
    <p:sldId id="662" r:id="rId76"/>
    <p:sldId id="663" r:id="rId77"/>
    <p:sldId id="664" r:id="rId78"/>
    <p:sldId id="665" r:id="rId79"/>
    <p:sldId id="666" r:id="rId80"/>
    <p:sldId id="667" r:id="rId81"/>
    <p:sldId id="668" r:id="rId82"/>
    <p:sldId id="669" r:id="rId83"/>
    <p:sldId id="670" r:id="rId84"/>
    <p:sldId id="671" r:id="rId85"/>
    <p:sldId id="672" r:id="rId86"/>
    <p:sldId id="673" r:id="rId87"/>
    <p:sldId id="674" r:id="rId88"/>
    <p:sldId id="675" r:id="rId89"/>
    <p:sldId id="676" r:id="rId90"/>
    <p:sldId id="677" r:id="rId91"/>
    <p:sldId id="678" r:id="rId92"/>
    <p:sldId id="680" r:id="rId93"/>
    <p:sldId id="679" r:id="rId94"/>
    <p:sldId id="681" r:id="rId95"/>
    <p:sldId id="682" r:id="rId96"/>
    <p:sldId id="683" r:id="rId97"/>
    <p:sldId id="684" r:id="rId98"/>
    <p:sldId id="685" r:id="rId99"/>
    <p:sldId id="686" r:id="rId100"/>
    <p:sldId id="687" r:id="rId101"/>
    <p:sldId id="688" r:id="rId102"/>
    <p:sldId id="689" r:id="rId103"/>
    <p:sldId id="690" r:id="rId104"/>
    <p:sldId id="691" r:id="rId105"/>
    <p:sldId id="692" r:id="rId106"/>
    <p:sldId id="693" r:id="rId107"/>
    <p:sldId id="694" r:id="rId108"/>
    <p:sldId id="695" r:id="rId109"/>
    <p:sldId id="696" r:id="rId110"/>
    <p:sldId id="697" r:id="rId111"/>
    <p:sldId id="698" r:id="rId112"/>
    <p:sldId id="699" r:id="rId113"/>
    <p:sldId id="700" r:id="rId114"/>
    <p:sldId id="703" r:id="rId115"/>
    <p:sldId id="702" r:id="rId116"/>
    <p:sldId id="282" r:id="rId11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8" autoAdjust="0"/>
    <p:restoredTop sz="86395" autoAdjust="0"/>
  </p:normalViewPr>
  <p:slideViewPr>
    <p:cSldViewPr snapToGrid="0">
      <p:cViewPr varScale="1">
        <p:scale>
          <a:sx n="99" d="100"/>
          <a:sy n="99" d="100"/>
        </p:scale>
        <p:origin x="138"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1pPr>
            <a:lvl2pPr marL="4572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2pPr>
            <a:lvl3pPr marL="914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3pPr>
            <a:lvl4pPr marL="13716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4pPr>
            <a:lvl5pPr marL="1828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5pPr>
            <a:lvl6pPr marL="2286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6pPr>
            <a:lvl7pPr marL="3200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7pPr>
            <a:lvl8pPr marL="4572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8pPr>
            <a:lvl9pPr marL="6400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lnSpc>
                <a:spcPct val="100000"/>
              </a:lnSpc>
              <a:spcBef>
                <a:spcPts val="0"/>
              </a:spcBef>
              <a:spcAft>
                <a:spcPts val="0"/>
              </a:spcAft>
              <a:defRPr sz="1200" b="0" i="0" u="none" strike="noStrike" cap="none" baseline="0">
                <a:solidFill>
                  <a:srgbClr val="000000"/>
                </a:solidFill>
                <a:latin typeface="Arial"/>
                <a:ea typeface="Arial"/>
                <a:cs typeface="Arial"/>
                <a:sym typeface="Arial"/>
              </a:defRPr>
            </a:lvl1pPr>
            <a:lvl2pPr marL="4572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2pPr>
            <a:lvl3pPr marL="914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3pPr>
            <a:lvl4pPr marL="13716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4pPr>
            <a:lvl5pPr marL="1828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5pPr>
            <a:lvl6pPr marL="2286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6pPr>
            <a:lvl7pPr marL="3200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7pPr>
            <a:lvl8pPr marL="4572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8pPr>
            <a:lvl9pPr marL="6400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6" name="Shape 6"/>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1pPr>
            <a:lvl2pPr marL="4572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2pPr>
            <a:lvl3pPr marL="914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3pPr>
            <a:lvl4pPr marL="13716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4pPr>
            <a:lvl5pPr marL="1828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5pPr>
            <a:lvl6pPr marL="2286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6pPr>
            <a:lvl7pPr marL="32004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7pPr>
            <a:lvl8pPr marL="45720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8pPr>
            <a:lvl9pPr marL="6400800" marR="0" indent="0" algn="l" rtl="0">
              <a:lnSpc>
                <a:spcPct val="100000"/>
              </a:lnSpc>
              <a:spcBef>
                <a:spcPts val="0"/>
              </a:spcBef>
              <a:spcAft>
                <a:spcPts val="0"/>
              </a:spcAft>
              <a:defRPr sz="2400" b="0" i="0" u="none" strike="noStrike" cap="none" baseline="0">
                <a:solidFill>
                  <a:srgbClr val="000000"/>
                </a:solidFill>
                <a:latin typeface="Arial"/>
                <a:ea typeface="Arial"/>
                <a:cs typeface="Arial"/>
                <a:sym typeface="Arial"/>
              </a:defRPr>
            </a:lvl9pPr>
          </a:lstStyle>
          <a:p>
            <a:endParaRPr/>
          </a:p>
        </p:txBody>
      </p:sp>
      <p:sp>
        <p:nvSpPr>
          <p:cNvPr id="7" name="Shape 7"/>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baseline="0">
                <a:solidFill>
                  <a:srgbClr val="000000"/>
                </a:solidFill>
                <a:latin typeface="Arial"/>
                <a:ea typeface="Arial"/>
                <a:cs typeface="Arial"/>
                <a:sym typeface="Arial"/>
              </a:rPr>
              <a:t>‹#›</a:t>
            </a:fld>
            <a:endParaRPr lang="en-US" sz="1200" b="0" i="0" u="none" strike="noStrike" cap="none" baseline="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a:t>
            </a:r>
            <a:r>
              <a:rPr lang="en-US" sz="1200" b="0" i="0" u="none" strike="noStrike" kern="1200" cap="none" dirty="0" err="1" smtClean="0">
                <a:solidFill>
                  <a:schemeClr val="dk1"/>
                </a:solidFill>
                <a:latin typeface="Arial"/>
                <a:ea typeface="Arial"/>
                <a:cs typeface="Arial"/>
                <a:sym typeface="Arial"/>
              </a:rPr>
              <a:t>MathType</a:t>
            </a:r>
            <a:r>
              <a:rPr lang="en-US" sz="1200" b="0" i="0" u="none" strike="noStrike" kern="1200" cap="none" dirty="0" smtClean="0">
                <a:solidFill>
                  <a:schemeClr val="dk1"/>
                </a:solidFill>
                <a:latin typeface="Arial"/>
                <a:ea typeface="Arial"/>
                <a:cs typeface="Arial"/>
                <a:sym typeface="Arial"/>
              </a:rPr>
              <a:t>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a:p>
        </p:txBody>
      </p:sp>
      <p:sp>
        <p:nvSpPr>
          <p:cNvPr id="193" name="Shape 1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578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0456189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2051527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453203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7802023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5617225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0931303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6996074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648611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05640979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678282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706235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0480632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687665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3236219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44759275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418732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88985512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1198738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116</a:t>
            </a:fld>
            <a:endParaRPr lang="en-US"/>
          </a:p>
        </p:txBody>
      </p:sp>
    </p:spTree>
    <p:extLst>
      <p:ext uri="{BB962C8B-B14F-4D97-AF65-F5344CB8AC3E}">
        <p14:creationId xmlns:p14="http://schemas.microsoft.com/office/powerpoint/2010/main" val="1713607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13385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99985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801648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108749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16397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09894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66530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40255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bwMode="auto">
          <a:xfrm>
            <a:off x="1150938" y="692150"/>
            <a:ext cx="4556125" cy="3416300"/>
          </a:xfrm>
          <a:prstGeom prst="rect">
            <a:avLst/>
          </a:prstGeom>
          <a:solidFill>
            <a:srgbClr val="FFFFFF"/>
          </a:solidFill>
          <a:ln>
            <a:solidFill>
              <a:srgbClr val="000000"/>
            </a:solidFill>
            <a:miter lim="800000"/>
            <a:headEnd/>
            <a:tailEnd/>
          </a:ln>
        </p:spPr>
      </p:sp>
      <p:sp>
        <p:nvSpPr>
          <p:cNvPr id="78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smtClean="0"/>
          </a:p>
        </p:txBody>
      </p:sp>
    </p:spTree>
    <p:extLst>
      <p:ext uri="{BB962C8B-B14F-4D97-AF65-F5344CB8AC3E}">
        <p14:creationId xmlns:p14="http://schemas.microsoft.com/office/powerpoint/2010/main" val="4119870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993216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924770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530856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742692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754962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46838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578474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606680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001718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812871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272681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707126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109235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16656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147039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05660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526552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977176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440905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774697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337052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056759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948474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472628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067351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443523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24528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61389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5621396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23474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212047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15190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7"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34667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934874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5211002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6221992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671986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50583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17391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982786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13055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62445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5720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325580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7168741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2643839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841615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1118299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055153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4043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5732296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4350078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2096245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139440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804751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81983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325217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52157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690581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395488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11994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243771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2585561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5066123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09759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9518748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242350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182533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9339551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3076064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934872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3635270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2405320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466042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4939472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60995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0712584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17386500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1322322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638468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42180933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0601890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365066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837297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34527285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7824245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3971" name="Rectangle 3"/>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smtClean="0"/>
          </a:p>
        </p:txBody>
      </p:sp>
    </p:spTree>
    <p:extLst>
      <p:ext uri="{BB962C8B-B14F-4D97-AF65-F5344CB8AC3E}">
        <p14:creationId xmlns:p14="http://schemas.microsoft.com/office/powerpoint/2010/main" val="2801087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hasCustomPrompt="1"/>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5" name="Shape 27"/>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28"/>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29"/>
          <p:cNvSpPr txBox="1">
            <a:spLocks noGrp="1"/>
          </p:cNvSpPr>
          <p:nvPr>
            <p:ph type="sldNum" idx="12"/>
          </p:nvPr>
        </p:nvSpPr>
        <p:spPr/>
        <p:txBody>
          <a:bodyPr/>
          <a:lstStyle>
            <a:lvl1pPr>
              <a:defRPr/>
            </a:lvl1pPr>
          </a:lstStyle>
          <a:p>
            <a:pPr>
              <a:defRPr/>
            </a:pPr>
            <a:fld id="{43171D78-5C4F-429C-92E8-B196EF2F63FD}" type="slidenum">
              <a:rPr lang="en-US"/>
              <a:pPr>
                <a:defRPr/>
              </a:pPr>
              <a:t>‹#›</a:t>
            </a:fld>
            <a:endParaRPr lang="en-US"/>
          </a:p>
        </p:txBody>
      </p:sp>
      <p:sp>
        <p:nvSpPr>
          <p:cNvPr id="8" name="Shape 16"/>
          <p:cNvSpPr txBox="1">
            <a:spLocks noChangeArrowheads="1"/>
          </p:cNvSpPr>
          <p:nvPr userDrawn="1"/>
        </p:nvSpPr>
        <p:spPr bwMode="auto">
          <a:xfrm>
            <a:off x="2732809" y="6413500"/>
            <a:ext cx="5953991"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1200" dirty="0" smtClean="0">
                <a:latin typeface="Verdana" panose="020B0604030504040204" pitchFamily="34" charset="0"/>
              </a:rPr>
              <a:t>Copyright © 2015 Pearson Education, Inc. All Rights Reserved</a:t>
            </a:r>
          </a:p>
        </p:txBody>
      </p:sp>
    </p:spTree>
    <p:extLst>
      <p:ext uri="{BB962C8B-B14F-4D97-AF65-F5344CB8AC3E}">
        <p14:creationId xmlns:p14="http://schemas.microsoft.com/office/powerpoint/2010/main" val="2404096866"/>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hasCustomPrompt="1"/>
          </p:nvPr>
        </p:nvSpPr>
        <p:spPr>
          <a:xfrm>
            <a:off x="457200" y="1600201"/>
            <a:ext cx="8229600" cy="476428"/>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5" name="Shape 27"/>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28"/>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29"/>
          <p:cNvSpPr txBox="1">
            <a:spLocks noGrp="1"/>
          </p:cNvSpPr>
          <p:nvPr>
            <p:ph type="sldNum" idx="12"/>
          </p:nvPr>
        </p:nvSpPr>
        <p:spPr/>
        <p:txBody>
          <a:bodyPr/>
          <a:lstStyle>
            <a:lvl1pPr>
              <a:defRPr/>
            </a:lvl1pPr>
          </a:lstStyle>
          <a:p>
            <a:pPr>
              <a:defRPr/>
            </a:pPr>
            <a:fld id="{43171D78-5C4F-429C-92E8-B196EF2F63FD}" type="slidenum">
              <a:rPr lang="en-US"/>
              <a:pPr>
                <a:defRPr/>
              </a:pPr>
              <a:t>‹#›</a:t>
            </a:fld>
            <a:endParaRPr lang="en-US"/>
          </a:p>
        </p:txBody>
      </p:sp>
      <p:sp>
        <p:nvSpPr>
          <p:cNvPr id="8" name="Shape 16"/>
          <p:cNvSpPr txBox="1">
            <a:spLocks noChangeArrowheads="1"/>
          </p:cNvSpPr>
          <p:nvPr userDrawn="1"/>
        </p:nvSpPr>
        <p:spPr bwMode="auto">
          <a:xfrm>
            <a:off x="2732809" y="6413500"/>
            <a:ext cx="5953991"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1200" dirty="0" smtClean="0">
                <a:latin typeface="Verdana" panose="020B0604030504040204" pitchFamily="34" charset="0"/>
              </a:rPr>
              <a:t>Copyright © 2015 Pearson Education, Inc. All Rights Reserved</a:t>
            </a:r>
          </a:p>
        </p:txBody>
      </p:sp>
      <p:sp>
        <p:nvSpPr>
          <p:cNvPr id="9" name="Shape 26"/>
          <p:cNvSpPr txBox="1">
            <a:spLocks noGrp="1"/>
          </p:cNvSpPr>
          <p:nvPr>
            <p:ph type="body" idx="13" hasCustomPrompt="1"/>
          </p:nvPr>
        </p:nvSpPr>
        <p:spPr>
          <a:xfrm>
            <a:off x="457200" y="2639745"/>
            <a:ext cx="8229600" cy="476428"/>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10" name="Shape 26"/>
          <p:cNvSpPr txBox="1">
            <a:spLocks noGrp="1"/>
          </p:cNvSpPr>
          <p:nvPr>
            <p:ph type="body" idx="14" hasCustomPrompt="1"/>
          </p:nvPr>
        </p:nvSpPr>
        <p:spPr>
          <a:xfrm>
            <a:off x="457200" y="3351302"/>
            <a:ext cx="8229600" cy="476428"/>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12" name="Shape 26"/>
          <p:cNvSpPr txBox="1">
            <a:spLocks noGrp="1"/>
          </p:cNvSpPr>
          <p:nvPr>
            <p:ph type="body" idx="15" hasCustomPrompt="1"/>
          </p:nvPr>
        </p:nvSpPr>
        <p:spPr>
          <a:xfrm>
            <a:off x="457200" y="4062859"/>
            <a:ext cx="8229600" cy="476428"/>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Tree>
    <p:extLst>
      <p:ext uri="{BB962C8B-B14F-4D97-AF65-F5344CB8AC3E}">
        <p14:creationId xmlns:p14="http://schemas.microsoft.com/office/powerpoint/2010/main" val="1578109685"/>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Shape 26"/>
          <p:cNvSpPr txBox="1">
            <a:spLocks noGrp="1"/>
          </p:cNvSpPr>
          <p:nvPr>
            <p:ph type="body" idx="1" hasCustomPrompt="1"/>
          </p:nvPr>
        </p:nvSpPr>
        <p:spPr>
          <a:xfrm>
            <a:off x="457200" y="1600200"/>
            <a:ext cx="4072071" cy="4525963"/>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5" name="Shape 27"/>
          <p:cNvSpPr txBox="1">
            <a:spLocks noGrp="1"/>
          </p:cNvSpPr>
          <p:nvPr>
            <p:ph type="ftr" idx="10"/>
          </p:nvPr>
        </p:nvSpPr>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6" name="Shape 28"/>
          <p:cNvSpPr txBox="1">
            <a:spLocks noGrp="1"/>
          </p:cNvSpPr>
          <p:nvPr>
            <p:ph type="dt" idx="11"/>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7" name="Shape 29"/>
          <p:cNvSpPr txBox="1">
            <a:spLocks noGrp="1"/>
          </p:cNvSpPr>
          <p:nvPr>
            <p:ph type="sldNum" idx="12"/>
          </p:nvPr>
        </p:nvSpPr>
        <p:spPr/>
        <p:txBody>
          <a:bodyPr/>
          <a:lstStyle>
            <a:lvl1pPr>
              <a:defRPr/>
            </a:lvl1pPr>
          </a:lstStyle>
          <a:p>
            <a:pPr>
              <a:defRPr/>
            </a:pPr>
            <a:fld id="{43171D78-5C4F-429C-92E8-B196EF2F63FD}" type="slidenum">
              <a:rPr lang="en-US"/>
              <a:pPr>
                <a:defRPr/>
              </a:pPr>
              <a:t>‹#›</a:t>
            </a:fld>
            <a:endParaRPr lang="en-US"/>
          </a:p>
        </p:txBody>
      </p:sp>
      <p:sp>
        <p:nvSpPr>
          <p:cNvPr id="8" name="Shape 26"/>
          <p:cNvSpPr txBox="1">
            <a:spLocks noGrp="1"/>
          </p:cNvSpPr>
          <p:nvPr>
            <p:ph type="body" idx="13" hasCustomPrompt="1"/>
          </p:nvPr>
        </p:nvSpPr>
        <p:spPr>
          <a:xfrm>
            <a:off x="4614729" y="1600199"/>
            <a:ext cx="4072071" cy="4525963"/>
          </a:xfrm>
          <a:prstGeom prst="rect">
            <a:avLst/>
          </a:prstGeom>
          <a:noFill/>
          <a:ln>
            <a:noFill/>
          </a:ln>
        </p:spPr>
        <p:txBody>
          <a:bodyPr/>
          <a:lstStyle>
            <a:lvl1pPr marL="256032" marR="0" lvl="0" indent="-256032" algn="l" rtl="0">
              <a:spcBef>
                <a:spcPts val="1500"/>
              </a:spcBef>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r>
              <a:rPr lang="en-US" dirty="0" smtClean="0"/>
              <a:t>a</a:t>
            </a:r>
          </a:p>
          <a:p>
            <a:pPr lvl="1"/>
            <a:r>
              <a:rPr lang="en-US" dirty="0" smtClean="0"/>
              <a:t>b</a:t>
            </a:r>
          </a:p>
          <a:p>
            <a:pPr lvl="2"/>
            <a:r>
              <a:rPr lang="en-US" dirty="0" smtClean="0"/>
              <a:t>c</a:t>
            </a:r>
          </a:p>
          <a:p>
            <a:pPr lvl="3"/>
            <a:r>
              <a:rPr lang="en-US" dirty="0" smtClean="0"/>
              <a:t>d</a:t>
            </a:r>
          </a:p>
          <a:p>
            <a:pPr lvl="4"/>
            <a:r>
              <a:rPr lang="en-US" dirty="0" smtClean="0"/>
              <a:t>e</a:t>
            </a:r>
          </a:p>
        </p:txBody>
      </p:sp>
      <p:sp>
        <p:nvSpPr>
          <p:cNvPr id="9" name="Shape 16"/>
          <p:cNvSpPr txBox="1">
            <a:spLocks noChangeArrowheads="1"/>
          </p:cNvSpPr>
          <p:nvPr userDrawn="1"/>
        </p:nvSpPr>
        <p:spPr bwMode="auto">
          <a:xfrm>
            <a:off x="2732809" y="6413500"/>
            <a:ext cx="5953991"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1200" dirty="0" smtClean="0">
                <a:latin typeface="Verdana" panose="020B0604030504040204" pitchFamily="34" charset="0"/>
              </a:rPr>
              <a:t>Copyright © 2015 Pearson Education, Inc. All Rights Reserved</a:t>
            </a:r>
          </a:p>
        </p:txBody>
      </p:sp>
    </p:spTree>
    <p:extLst>
      <p:ext uri="{BB962C8B-B14F-4D97-AF65-F5344CB8AC3E}">
        <p14:creationId xmlns:p14="http://schemas.microsoft.com/office/powerpoint/2010/main" val="17578796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4"/>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6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2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9pPr>
          </a:lstStyle>
          <a:p>
            <a:endParaRPr dirty="0"/>
          </a:p>
        </p:txBody>
      </p:sp>
      <p:sp>
        <p:nvSpPr>
          <p:cNvPr id="56" name="Shape 56"/>
          <p:cNvSpPr txBox="1">
            <a:spLocks noGrp="1"/>
          </p:cNvSpPr>
          <p:nvPr>
            <p:ph type="ftr" idx="11"/>
          </p:nvPr>
        </p:nvSpPr>
        <p:spPr>
          <a:xfrm>
            <a:off x="93971"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825"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4" y="113075"/>
            <a:ext cx="2133599" cy="182879"/>
          </a:xfrm>
          <a:prstGeom prst="rect">
            <a:avLst/>
          </a:prstGeom>
          <a:noFill/>
          <a:ln>
            <a:noFill/>
          </a:ln>
        </p:spPr>
        <p:txBody>
          <a:bodyPr lIns="91425" tIns="91425" rIns="91425" bIns="91425" anchor="ctr" anchorCtr="0"/>
          <a:lstStyle>
            <a:lvl1pPr marL="0" marR="0" lvl="0" indent="0" algn="r" rtl="0">
              <a:spcBef>
                <a:spcPts val="0"/>
              </a:spcBef>
              <a:buNone/>
              <a:defRPr sz="675"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3" y="113075"/>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dk1"/>
                </a:solidFill>
                <a:ea typeface="Arial"/>
                <a:cs typeface="Arial"/>
                <a:sym typeface="Arial"/>
              </a:rPr>
              <a:pPr algn="r">
                <a:buSzPct val="25000"/>
              </a:pPr>
              <a:t>‹#›</a:t>
            </a:fld>
            <a:endParaRPr lang="en-US" sz="675">
              <a:solidFill>
                <a:schemeClr val="dk1"/>
              </a:solidFill>
              <a:ea typeface="Arial"/>
              <a:cs typeface="Arial"/>
              <a:sym typeface="Arial"/>
            </a:endParaRPr>
          </a:p>
        </p:txBody>
      </p:sp>
      <p:sp>
        <p:nvSpPr>
          <p:cNvPr id="8" name="Shape 16"/>
          <p:cNvSpPr txBox="1">
            <a:spLocks noChangeArrowheads="1"/>
          </p:cNvSpPr>
          <p:nvPr userDrawn="1"/>
        </p:nvSpPr>
        <p:spPr bwMode="auto">
          <a:xfrm>
            <a:off x="2732809" y="6413500"/>
            <a:ext cx="5953991"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1200" dirty="0" smtClean="0">
                <a:latin typeface="Verdana" panose="020B0604030504040204" pitchFamily="34" charset="0"/>
              </a:rPr>
              <a:t>Copyright © 2015 Pearson Education, Inc. All Rights Reserved</a:t>
            </a:r>
          </a:p>
        </p:txBody>
      </p:sp>
    </p:spTree>
    <p:extLst>
      <p:ext uri="{BB962C8B-B14F-4D97-AF65-F5344CB8AC3E}">
        <p14:creationId xmlns:p14="http://schemas.microsoft.com/office/powerpoint/2010/main" val="3256967252"/>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1140550"/>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1407197"/>
            <a:ext cx="8229600" cy="34549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803163"/>
            <a:ext cx="3657600" cy="1477191"/>
          </a:xfrm>
          <a:prstGeom prst="rect">
            <a:avLst/>
          </a:prstGeom>
          <a:noFill/>
          <a:ln>
            <a:noFill/>
          </a:ln>
        </p:spPr>
        <p:txBody>
          <a:bodyPr anchor="b"/>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324314"/>
            <a:ext cx="3657600" cy="2621571"/>
          </a:xfrm>
          <a:prstGeom prst="rect">
            <a:avLst/>
          </a:prstGeom>
          <a:noFill/>
          <a:ln>
            <a:noFill/>
          </a:ln>
        </p:spPr>
        <p:txBody>
          <a:bodyPr/>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7" name="Shape 42"/>
          <p:cNvSpPr txBox="1">
            <a:spLocks noGrp="1"/>
          </p:cNvSpPr>
          <p:nvPr>
            <p:ph type="ftr" idx="14"/>
          </p:nvPr>
        </p:nvSpPr>
        <p:spPr>
          <a:xfrm>
            <a:off x="93663" y="6165850"/>
            <a:ext cx="8596312" cy="234950"/>
          </a:xfrm>
        </p:spPr>
        <p:txBody>
          <a:bodyPr/>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8" name="Shape 43"/>
          <p:cNvSpPr txBox="1">
            <a:spLocks noGrp="1"/>
          </p:cNvSpPr>
          <p:nvPr>
            <p:ph type="dt" idx="15"/>
          </p:nvPr>
        </p:nvSpPr>
        <p:spPr/>
        <p:txBody>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9" name="Shape 44"/>
          <p:cNvSpPr txBox="1">
            <a:spLocks noGrp="1"/>
          </p:cNvSpPr>
          <p:nvPr>
            <p:ph type="sldNum" idx="16"/>
          </p:nvPr>
        </p:nvSpPr>
        <p:spPr/>
        <p:txBody>
          <a:bodyPr/>
          <a:lstStyle>
            <a:lvl1pPr>
              <a:defRPr/>
            </a:lvl1pPr>
          </a:lstStyle>
          <a:p>
            <a:pPr>
              <a:defRPr/>
            </a:pPr>
            <a:fld id="{95925E87-B40B-40AE-BFC9-5A5068FD87B1}" type="slidenum">
              <a:rPr lang="en-US"/>
              <a:pPr>
                <a:defRPr/>
              </a:pPr>
              <a:t>‹#›</a:t>
            </a:fld>
            <a:endParaRPr lang="en-US"/>
          </a:p>
        </p:txBody>
      </p:sp>
    </p:spTree>
    <p:extLst>
      <p:ext uri="{BB962C8B-B14F-4D97-AF65-F5344CB8AC3E}">
        <p14:creationId xmlns:p14="http://schemas.microsoft.com/office/powerpoint/2010/main" val="4228377928"/>
      </p:ext>
    </p:extLst>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16"/>
          <p:cNvSpPr txBox="1">
            <a:spLocks noChangeArrowheads="1"/>
          </p:cNvSpPr>
          <p:nvPr userDrawn="1"/>
        </p:nvSpPr>
        <p:spPr bwMode="auto">
          <a:xfrm>
            <a:off x="2732809" y="6413500"/>
            <a:ext cx="5953991"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defRPr/>
            </a:pPr>
            <a:r>
              <a:rPr lang="en-US" altLang="en-US" sz="1200" dirty="0" smtClean="0">
                <a:latin typeface="Verdana" panose="020B0604030504040204" pitchFamily="34" charset="0"/>
              </a:rPr>
              <a:t>Copyright © 2015 Pearson Education, Inc. All Rights Reserved</a:t>
            </a:r>
          </a:p>
        </p:txBody>
      </p:sp>
    </p:spTree>
    <p:extLst>
      <p:ext uri="{BB962C8B-B14F-4D97-AF65-F5344CB8AC3E}">
        <p14:creationId xmlns:p14="http://schemas.microsoft.com/office/powerpoint/2010/main" val="3941083564"/>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hasCustomPrompt="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r>
              <a:rPr lang="en-US" dirty="0" smtClean="0"/>
              <a:t>edition</a:t>
            </a:r>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ctr" rtl="0">
              <a:spcBef>
                <a:spcPts val="0"/>
              </a:spcBef>
              <a:buClr>
                <a:srgbClr val="007FA3"/>
              </a:buClr>
              <a:buFont typeface="Arial"/>
              <a:buNone/>
              <a:defRPr sz="3000" b="1"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ctr" rtl="0">
              <a:spcBef>
                <a:spcPts val="0"/>
              </a:spcBef>
              <a:buClr>
                <a:srgbClr val="007FA3"/>
              </a:buClr>
              <a:buFont typeface="Arial"/>
              <a:buNone/>
              <a:defRPr sz="2200" b="0" i="0" u="none" strike="noStrike" cap="none">
                <a:solidFill>
                  <a:schemeClr val="dk1"/>
                </a:solidFill>
                <a:latin typeface="+mn-lt"/>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3" name="Text Placeholder 2"/>
          <p:cNvSpPr>
            <a:spLocks noGrp="1"/>
          </p:cNvSpPr>
          <p:nvPr>
            <p:ph type="body" sz="quarter" idx="13"/>
          </p:nvPr>
        </p:nvSpPr>
        <p:spPr>
          <a:xfrm>
            <a:off x="2092325" y="6507163"/>
            <a:ext cx="6796088" cy="223837"/>
          </a:xfrm>
        </p:spPr>
        <p:txBody>
          <a:bodyPr/>
          <a:lstStyle>
            <a:lvl1pPr marL="101600" indent="0" algn="r">
              <a:buNone/>
              <a:defRPr sz="1200"/>
            </a:lvl1pPr>
          </a:lstStyle>
          <a:p>
            <a:pPr lvl="0"/>
            <a:endParaRPr lang="en-US" sz="1200" dirty="0" smtClean="0"/>
          </a:p>
          <a:p>
            <a:pPr lvl="0"/>
            <a:endParaRPr lang="en-US" dirty="0"/>
          </a:p>
        </p:txBody>
      </p:sp>
    </p:spTree>
    <p:extLst>
      <p:ext uri="{BB962C8B-B14F-4D97-AF65-F5344CB8AC3E}">
        <p14:creationId xmlns:p14="http://schemas.microsoft.com/office/powerpoint/2010/main" val="2628180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2" name="Shape 12"/>
          <p:cNvSpPr txBox="1">
            <a:spLocks noGrp="1"/>
          </p:cNvSpPr>
          <p:nvPr>
            <p:ph type="ftr" idx="11"/>
          </p:nvPr>
        </p:nvSpPr>
        <p:spPr>
          <a:xfrm>
            <a:off x="93663" y="6172200"/>
            <a:ext cx="8596312" cy="234950"/>
          </a:xfrm>
          <a:prstGeom prst="rect">
            <a:avLst/>
          </a:prstGeom>
          <a:noFill/>
          <a:ln>
            <a:noFill/>
          </a:ln>
        </p:spPr>
        <p:txBody>
          <a:bodyPr lIns="91425" tIns="91425" rIns="91425" bIns="91425" anchor="b" anchorCtr="0"/>
          <a:lstStyle>
            <a:lvl1pPr marL="0" marR="0" lvl="0" indent="0" algn="l" rtl="0" eaLnBrk="1" hangingPunct="1">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3" name="Shape 13"/>
          <p:cNvSpPr txBox="1">
            <a:spLocks noGrp="1"/>
          </p:cNvSpPr>
          <p:nvPr>
            <p:ph type="dt" idx="10"/>
          </p:nvPr>
        </p:nvSpPr>
        <p:spPr>
          <a:xfrm>
            <a:off x="6335713" y="112713"/>
            <a:ext cx="2133600" cy="182562"/>
          </a:xfrm>
          <a:prstGeom prst="rect">
            <a:avLst/>
          </a:prstGeom>
          <a:noFill/>
          <a:ln>
            <a:noFill/>
          </a:ln>
        </p:spPr>
        <p:txBody>
          <a:bodyPr lIns="91425" tIns="91425" rIns="91425" bIns="91425" anchor="ctr" anchorCtr="0"/>
          <a:lstStyle>
            <a:lvl1pPr marL="0" marR="0" lvl="0" indent="0" algn="r" rtl="0" eaLnBrk="1" hangingPunct="1">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a:p>
        </p:txBody>
      </p:sp>
      <p:sp>
        <p:nvSpPr>
          <p:cNvPr id="14" name="Shape 14"/>
          <p:cNvSpPr txBox="1">
            <a:spLocks noGrp="1"/>
          </p:cNvSpPr>
          <p:nvPr>
            <p:ph type="sldNum" idx="12"/>
          </p:nvPr>
        </p:nvSpPr>
        <p:spPr>
          <a:xfrm>
            <a:off x="8469313" y="112713"/>
            <a:ext cx="552450" cy="182562"/>
          </a:xfrm>
          <a:prstGeom prst="rect">
            <a:avLst/>
          </a:prstGeom>
          <a:noFill/>
          <a:ln>
            <a:noFill/>
          </a:ln>
        </p:spPr>
        <p:txBody>
          <a:bodyPr lIns="91425" tIns="45700" rIns="91425" bIns="45700" anchor="ctr" anchorCtr="0">
            <a:noAutofit/>
          </a:bodyPr>
          <a:lstStyle>
            <a:lvl1pPr algn="r" eaLnBrk="1" hangingPunct="1">
              <a:spcBef>
                <a:spcPts val="0"/>
              </a:spcBef>
              <a:buSzPct val="25000"/>
              <a:defRPr sz="900">
                <a:solidFill>
                  <a:schemeClr val="lt1"/>
                </a:solidFill>
                <a:latin typeface="Arial"/>
                <a:ea typeface="Arial"/>
                <a:cs typeface="Arial"/>
                <a:sym typeface="Arial"/>
              </a:defRPr>
            </a:lvl1pPr>
          </a:lstStyle>
          <a:p>
            <a:pPr>
              <a:defRPr/>
            </a:pPr>
            <a:fld id="{1F0EB1A3-F7DD-4949-A270-E214A968F1AC}" type="slidenum">
              <a:rPr lang="en-US"/>
              <a:pPr>
                <a:defRPr/>
              </a:pPr>
              <a:t>‹#›</a:t>
            </a:fld>
            <a:endParaRPr lang="en-US"/>
          </a:p>
        </p:txBody>
      </p:sp>
      <p:pic>
        <p:nvPicPr>
          <p:cNvPr id="1031" name="Shape 15" descr="Pearson Logo"/>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785219" y="5605966"/>
            <a:ext cx="901580" cy="823408"/>
          </a:xfrm>
          <a:prstGeom prst="rect">
            <a:avLst/>
          </a:prstGeom>
        </p:spPr>
      </p:pic>
    </p:spTree>
    <p:extLst>
      <p:ext uri="{BB962C8B-B14F-4D97-AF65-F5344CB8AC3E}">
        <p14:creationId xmlns:p14="http://schemas.microsoft.com/office/powerpoint/2010/main" val="2207793250"/>
      </p:ext>
    </p:extLst>
  </p:cSld>
  <p:clrMap bg1="lt1" tx1="dk1" bg2="dk2" tx2="lt2" accent1="accent1" accent2="accent2" accent3="accent3" accent4="accent4" accent5="accent5" accent6="accent6" hlink="hlink" folHlink="folHlink"/>
  <p:sldLayoutIdLst>
    <p:sldLayoutId id="2147483664" r:id="rId1"/>
    <p:sldLayoutId id="2147483673" r:id="rId2"/>
    <p:sldLayoutId id="2147483671" r:id="rId3"/>
    <p:sldLayoutId id="2147483665" r:id="rId4"/>
    <p:sldLayoutId id="2147483666" r:id="rId5"/>
    <p:sldLayoutId id="2147483667" r:id="rId6"/>
    <p:sldLayoutId id="2147483672" r:id="rId7"/>
  </p:sldLayoutIdLst>
  <p:transition/>
  <p:timing>
    <p:tnLst>
      <p:par>
        <p:cTn id="1" dur="indefinite" restart="never" nodeType="tmRoot"/>
      </p:par>
    </p:tnLst>
  </p:timing>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www.cs.armstrong.edu/liang/animation/web/SelectionSort.html" TargetMode="External"/><Relationship Id="rId2" Type="http://schemas.openxmlformats.org/officeDocument/2006/relationships/notesSlide" Target="../notesSlides/notesSlide103.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14.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0.wmf"/><Relationship Id="rId4" Type="http://schemas.openxmlformats.org/officeDocument/2006/relationships/oleObject" Target="../embeddings/oleObject1.bin"/></Relationships>
</file>

<file path=ppt/slides/_rels/slide115.xml.rels><?xml version="1.0" encoding="UTF-8" standalone="yes"?>
<Relationships xmlns="http://schemas.openxmlformats.org/package/2006/relationships"><Relationship Id="rId3" Type="http://schemas.openxmlformats.org/officeDocument/2006/relationships/hyperlink" Target="http://www.cs.armstrong.edu/liang/intro11e/html/Calculator.html" TargetMode="External"/><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hyperlink" Target="http://liveexample-ppe.pearsoncmg.com/LiveRun/faces/LiveExample.x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cs.armstrong.edu/liang/intro11e/html/AnalyzeNumbers.ht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hyperlink" Target="http://liveexample-ppe.pearsoncmg.com/LiveRun/faces/LiveExample.x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liveexample-ppe.pearsoncmg.com/LiveRun/faces/LiveExample.xhtml" TargetMode="External"/><Relationship Id="rId4" Type="http://schemas.openxmlformats.org/officeDocument/2006/relationships/hyperlink" Target="http://www.cs.armstrong.edu/liang/intro11e/html/DeckOfCards.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hyperlink" Target="http://liveexample-ppe.pearsoncmg.com/LiveRun/faces/LiveExample.xhtml" TargetMode="External"/><Relationship Id="rId5" Type="http://schemas.openxmlformats.org/officeDocument/2006/relationships/hyperlink" Target="http://www.cs.armstrong.edu/liang/intro11e/html/DeckOfCards.html" TargetMode="External"/><Relationship Id="rId4" Type="http://schemas.openxmlformats.org/officeDocument/2006/relationships/hyperlink" Target="html/Exercise20_15.bat"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cs.armstrong.edu/liang/animation/web/24Point.html"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hyperlink" Target="html/Exercise20_15.bat" TargetMode="Externa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hyperlink" Target="book/LottoNumbers.txt"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hyperlink" Target="http://liveexample-ppe.pearsoncmg.com/LiveRun/faces/LiveExample.xhtml" TargetMode="External"/><Relationship Id="rId4" Type="http://schemas.openxmlformats.org/officeDocument/2006/relationships/hyperlink" Target="http://www.cs.armstrong.edu/liang/intro11e/html/LottoNumbers.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cs.armstrong.edu/liang/intro11e/html/TestPassArray.html"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liveexample-ppe.pearsoncmg.com/LiveRun/faces/LiveExample.x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hyperlink" Target="http://liveexample-ppe.pearsoncmg.com/LiveRun/faces/LiveExample.xhtml" TargetMode="External"/><Relationship Id="rId4" Type="http://schemas.openxmlformats.org/officeDocument/2006/relationships/hyperlink" Target="http://www.cs.armstrong.edu/liang/intro11e/html/CountLettersInArray.html"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www.cs.armstrong.edu/liang/intro11e/html/VarArgsDemo.html" TargetMode="External"/><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hyperlink" Target="http://liveexample-ppe.pearsoncmg.com/LiveRun/faces/LiveExample.xhtml"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www.cs.armstrong.edu/liang/animation/web/LinearSearch.html" TargetMode="External"/><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www.cs.armstrong.edu/liang/animation/web/BinarySearch.html" TargetMode="External"/><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Title 1"/>
          <p:cNvSpPr txBox="1">
            <a:spLocks noGrp="1"/>
          </p:cNvSpPr>
          <p:nvPr>
            <p:ph type="title"/>
          </p:nvPr>
        </p:nvSpPr>
        <p:spPr>
          <a:xfrm>
            <a:off x="457200" y="168965"/>
            <a:ext cx="8229600" cy="976892"/>
          </a:xfrm>
          <a:prstGeom prst="rect">
            <a:avLst/>
          </a:prstGeom>
          <a:noFill/>
          <a:ln>
            <a:noFill/>
          </a:ln>
        </p:spPr>
        <p:txBody>
          <a:bodyPr lIns="0" tIns="0" rIns="0" bIns="0" anchor="b" anchorCtr="0">
            <a:noAutofit/>
          </a:bodyPr>
          <a:lstStyle/>
          <a:p>
            <a:pPr lvl="0">
              <a:buSzPct val="25000"/>
            </a:pPr>
            <a:r>
              <a:rPr lang="en-US" dirty="0"/>
              <a:t>Introduction to Java </a:t>
            </a:r>
            <a:r>
              <a:rPr lang="en-US" dirty="0" smtClean="0"/>
              <a:t>Programming Comprehensive Version</a:t>
            </a:r>
            <a:endParaRPr lang="en-US" i="0" u="none" strike="noStrike" cap="none" dirty="0">
              <a:solidFill>
                <a:schemeClr val="tx2"/>
              </a:solidFill>
              <a:latin typeface="Times New Roman" panose="02020603050405020304" pitchFamily="18" charset="0"/>
              <a:cs typeface="Times New Roman" panose="02020603050405020304" pitchFamily="18" charset="0"/>
              <a:sym typeface="Times New Roman"/>
            </a:endParaRPr>
          </a:p>
        </p:txBody>
      </p:sp>
      <p:sp>
        <p:nvSpPr>
          <p:cNvPr id="196" name="Text Placeholder 2"/>
          <p:cNvSpPr txBox="1">
            <a:spLocks noGrp="1"/>
          </p:cNvSpPr>
          <p:nvPr>
            <p:ph type="body" idx="1"/>
          </p:nvPr>
        </p:nvSpPr>
        <p:spPr>
          <a:xfrm>
            <a:off x="457200" y="1205491"/>
            <a:ext cx="8229600" cy="328445"/>
          </a:xfrm>
          <a:prstGeom prst="rect">
            <a:avLst/>
          </a:prstGeom>
          <a:noFill/>
          <a:ln>
            <a:noFill/>
          </a:ln>
        </p:spPr>
        <p:txBody>
          <a:bodyPr lIns="0" tIns="0" rIns="0" bIns="0" anchor="b" anchorCtr="0">
            <a:noAutofit/>
          </a:bodyPr>
          <a:lstStyle/>
          <a:p>
            <a:pPr lvl="0">
              <a:buSzPct val="25000"/>
            </a:pPr>
            <a:r>
              <a:rPr lang="en-US" dirty="0" smtClean="0"/>
              <a:t>Tenth Edition</a:t>
            </a:r>
            <a:endParaRPr lang="en-US" dirty="0"/>
          </a:p>
        </p:txBody>
      </p:sp>
      <p:sp>
        <p:nvSpPr>
          <p:cNvPr id="198" name="Text Placeholder 3"/>
          <p:cNvSpPr txBox="1">
            <a:spLocks noGrp="1"/>
          </p:cNvSpPr>
          <p:nvPr>
            <p:ph type="body" idx="2"/>
          </p:nvPr>
        </p:nvSpPr>
        <p:spPr>
          <a:xfrm>
            <a:off x="5029200" y="1772476"/>
            <a:ext cx="3657600" cy="1427921"/>
          </a:xfrm>
          <a:prstGeom prst="rect">
            <a:avLst/>
          </a:prstGeom>
          <a:noFill/>
          <a:ln>
            <a:noFill/>
          </a:ln>
        </p:spPr>
        <p:txBody>
          <a:bodyPr lIns="0" tIns="0" rIns="0" bIns="0" anchor="b" anchorCtr="0">
            <a:noAutofit/>
          </a:bodyPr>
          <a:lstStyle/>
          <a:p>
            <a:pPr marL="0" marR="0" lvl="0" indent="0" rtl="0">
              <a:spcBef>
                <a:spcPts val="0"/>
              </a:spcBef>
              <a:buClr>
                <a:srgbClr val="007FA3"/>
              </a:buClr>
              <a:buSzPct val="25000"/>
              <a:buFont typeface="Arial"/>
              <a:buNone/>
            </a:pPr>
            <a:r>
              <a:rPr lang="en-US" sz="3000" i="0" u="none" strike="noStrike" cap="none" dirty="0">
                <a:solidFill>
                  <a:schemeClr val="dk1"/>
                </a:solidFill>
                <a:ea typeface="Arial"/>
                <a:cs typeface="Arial"/>
                <a:sym typeface="Arial"/>
              </a:rPr>
              <a:t>Chapter </a:t>
            </a:r>
            <a:r>
              <a:rPr lang="en-US" dirty="0"/>
              <a:t>7</a:t>
            </a:r>
            <a:endParaRPr lang="en-US" sz="3000" i="0" u="none" strike="noStrike" cap="none" dirty="0">
              <a:solidFill>
                <a:schemeClr val="dk1"/>
              </a:solidFill>
              <a:ea typeface="Arial"/>
              <a:cs typeface="Arial"/>
              <a:sym typeface="Arial"/>
            </a:endParaRPr>
          </a:p>
        </p:txBody>
      </p:sp>
      <p:sp>
        <p:nvSpPr>
          <p:cNvPr id="199" name="Text Placeholder 4"/>
          <p:cNvSpPr txBox="1">
            <a:spLocks noGrp="1"/>
          </p:cNvSpPr>
          <p:nvPr>
            <p:ph type="body" idx="3"/>
          </p:nvPr>
        </p:nvSpPr>
        <p:spPr>
          <a:xfrm>
            <a:off x="5029200" y="3200400"/>
            <a:ext cx="3657600" cy="1513118"/>
          </a:xfrm>
          <a:prstGeom prst="rect">
            <a:avLst/>
          </a:prstGeom>
          <a:noFill/>
          <a:ln>
            <a:noFill/>
          </a:ln>
        </p:spPr>
        <p:txBody>
          <a:bodyPr lIns="0" tIns="0" rIns="0" bIns="0" anchor="t" anchorCtr="0">
            <a:noAutofit/>
          </a:bodyPr>
          <a:lstStyle/>
          <a:p>
            <a:r>
              <a:rPr lang="en-US" altLang="en-US" dirty="0"/>
              <a:t>Single-Dimensional Arrays</a:t>
            </a:r>
            <a:endParaRPr lang="en-US" dirty="0"/>
          </a:p>
        </p:txBody>
      </p:sp>
      <p:pic>
        <p:nvPicPr>
          <p:cNvPr id="3" name="Picture 5" descr="Front Cover: Introduction to Java Programming Comprehensive Version Tenth Edition by Lia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37936"/>
            <a:ext cx="3597966" cy="4500926"/>
          </a:xfrm>
          <a:prstGeom prst="rect">
            <a:avLst/>
          </a:prstGeom>
          <a:ln w="9525">
            <a:solidFill>
              <a:schemeClr val="tx1"/>
            </a:solidFill>
          </a:ln>
        </p:spPr>
      </p:pic>
      <p:sp>
        <p:nvSpPr>
          <p:cNvPr id="2" name="Text Placeholder 6"/>
          <p:cNvSpPr>
            <a:spLocks noGrp="1"/>
          </p:cNvSpPr>
          <p:nvPr>
            <p:ph type="body" sz="quarter" idx="13"/>
          </p:nvPr>
        </p:nvSpPr>
        <p:spPr>
          <a:xfrm>
            <a:off x="3478696" y="6365548"/>
            <a:ext cx="5208104" cy="303212"/>
          </a:xfrm>
        </p:spPr>
        <p:txBody>
          <a:bodyPr/>
          <a:lstStyle/>
          <a:p>
            <a:pPr algn="r"/>
            <a:r>
              <a:rPr lang="en-US" altLang="en-US" sz="1200" dirty="0">
                <a:latin typeface="Verdana"/>
                <a:ea typeface="Verdana" panose="020B0604030504040204" pitchFamily="34" charset="0"/>
                <a:cs typeface="Verdana" panose="020B0604030504040204" pitchFamily="34" charset="0"/>
              </a:rPr>
              <a:t>Copyright © </a:t>
            </a:r>
            <a:r>
              <a:rPr lang="en-US" altLang="en-US" sz="1200" dirty="0" smtClean="0">
                <a:latin typeface="Verdana"/>
                <a:ea typeface="Verdana" panose="020B0604030504040204" pitchFamily="34" charset="0"/>
                <a:cs typeface="Verdana" panose="020B0604030504040204" pitchFamily="34" charset="0"/>
              </a:rPr>
              <a:t>2015 </a:t>
            </a:r>
            <a:r>
              <a:rPr lang="en-US" altLang="en-US" sz="1200" dirty="0">
                <a:latin typeface="Verdana"/>
                <a:ea typeface="Verdana" panose="020B0604030504040204" pitchFamily="34" charset="0"/>
                <a:cs typeface="Verdana" panose="020B0604030504040204" pitchFamily="34" charset="0"/>
              </a:rPr>
              <a:t>Pearson Education, Inc. All Rights </a:t>
            </a:r>
            <a:r>
              <a:rPr lang="en-US" altLang="en-US" sz="1200" dirty="0" smtClean="0">
                <a:latin typeface="Verdana"/>
                <a:ea typeface="Verdana" panose="020B0604030504040204" pitchFamily="34" charset="0"/>
                <a:cs typeface="Verdana" panose="020B0604030504040204" pitchFamily="34" charset="0"/>
              </a:rPr>
              <a:t>Reserved</a:t>
            </a:r>
            <a:endParaRPr lang="en-US" sz="1200" dirty="0"/>
          </a:p>
        </p:txBody>
      </p:sp>
      <p:sp>
        <p:nvSpPr>
          <p:cNvPr id="4" name="TextBox 3"/>
          <p:cNvSpPr txBox="1"/>
          <p:nvPr/>
        </p:nvSpPr>
        <p:spPr>
          <a:xfrm>
            <a:off x="5009950" y="4780893"/>
            <a:ext cx="3657600" cy="738664"/>
          </a:xfrm>
          <a:prstGeom prst="rect">
            <a:avLst/>
          </a:prstGeom>
          <a:noFill/>
        </p:spPr>
        <p:txBody>
          <a:bodyPr wrap="square" rtlCol="0">
            <a:spAutoFit/>
          </a:bodyPr>
          <a:lstStyle/>
          <a:p>
            <a:r>
              <a:rPr lang="en-US" dirty="0" smtClean="0">
                <a:solidFill>
                  <a:schemeClr val="bg1"/>
                </a:solidFill>
                <a:latin typeface="+mn-lt"/>
              </a:rPr>
              <a:t>Slides in the presentation contain hyperlinks.  J</a:t>
            </a:r>
            <a:r>
              <a:rPr lang="en-US" sz="100" dirty="0" smtClean="0">
                <a:solidFill>
                  <a:schemeClr val="bg1"/>
                </a:solidFill>
                <a:latin typeface="+mn-lt"/>
              </a:rPr>
              <a:t> </a:t>
            </a:r>
            <a:r>
              <a:rPr lang="en-US" dirty="0" smtClean="0">
                <a:solidFill>
                  <a:schemeClr val="bg1"/>
                </a:solidFill>
                <a:latin typeface="+mn-lt"/>
              </a:rPr>
              <a:t>A</a:t>
            </a:r>
            <a:r>
              <a:rPr lang="en-US" sz="100" dirty="0" smtClean="0">
                <a:solidFill>
                  <a:schemeClr val="bg1"/>
                </a:solidFill>
                <a:latin typeface="+mn-lt"/>
              </a:rPr>
              <a:t> </a:t>
            </a:r>
            <a:r>
              <a:rPr lang="en-US" dirty="0" smtClean="0">
                <a:solidFill>
                  <a:schemeClr val="bg1"/>
                </a:solidFill>
                <a:latin typeface="+mn-lt"/>
              </a:rPr>
              <a:t>W</a:t>
            </a:r>
            <a:r>
              <a:rPr lang="en-US" sz="100" dirty="0" smtClean="0">
                <a:solidFill>
                  <a:schemeClr val="bg1"/>
                </a:solidFill>
                <a:latin typeface="+mn-lt"/>
              </a:rPr>
              <a:t> </a:t>
            </a:r>
            <a:r>
              <a:rPr lang="en-US" dirty="0" smtClean="0">
                <a:solidFill>
                  <a:schemeClr val="bg1"/>
                </a:solidFill>
                <a:latin typeface="+mn-lt"/>
              </a:rPr>
              <a:t>S users should be able to get a list of links by using INSERT+F7</a:t>
            </a:r>
            <a:endParaRPr lang="en-US" dirty="0">
              <a:solidFill>
                <a:schemeClr val="bg1"/>
              </a:solidFill>
              <a:latin typeface="+mn-lt"/>
            </a:endParaRPr>
          </a:p>
        </p:txBody>
      </p:sp>
    </p:spTree>
    <p:extLst>
      <p:ext uri="{BB962C8B-B14F-4D97-AF65-F5344CB8AC3E}">
        <p14:creationId xmlns:p14="http://schemas.microsoft.com/office/powerpoint/2010/main" val="267165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The Length of an Array</a:t>
            </a:r>
            <a:endParaRPr lang="en-US" altLang="en-US" dirty="0" smtClean="0"/>
          </a:p>
        </p:txBody>
      </p:sp>
      <p:sp>
        <p:nvSpPr>
          <p:cNvPr id="5" name="Content Placeholder 2"/>
          <p:cNvSpPr>
            <a:spLocks noGrp="1"/>
          </p:cNvSpPr>
          <p:nvPr>
            <p:ph type="body" idx="1"/>
          </p:nvPr>
        </p:nvSpPr>
        <p:spPr>
          <a:xfrm>
            <a:off x="457200" y="1600200"/>
            <a:ext cx="8229600" cy="902368"/>
          </a:xfrm>
        </p:spPr>
        <p:txBody>
          <a:bodyPr/>
          <a:lstStyle/>
          <a:p>
            <a:pPr marL="0" indent="0">
              <a:spcBef>
                <a:spcPct val="50000"/>
              </a:spcBef>
              <a:buClrTx/>
              <a:buSzTx/>
              <a:buFontTx/>
              <a:buNone/>
            </a:pPr>
            <a:r>
              <a:rPr lang="en-US" altLang="en-US" dirty="0"/>
              <a:t>Once an array is created, its size is fixed. It cannot be changed. You can find its size using</a:t>
            </a:r>
          </a:p>
        </p:txBody>
      </p:sp>
      <p:pic>
        <p:nvPicPr>
          <p:cNvPr id="3" name="Picture 3" descr="Line 1. array R e f, V a r period length. Line 2. For example. Line 3. my List period length returns 10.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49579"/>
            <a:ext cx="3623912" cy="2260849"/>
          </a:xfrm>
          <a:prstGeom prst="rect">
            <a:avLst/>
          </a:prstGeom>
        </p:spPr>
      </p:pic>
    </p:spTree>
    <p:extLst>
      <p:ext uri="{BB962C8B-B14F-4D97-AF65-F5344CB8AC3E}">
        <p14:creationId xmlns:p14="http://schemas.microsoft.com/office/powerpoint/2010/main" val="335202334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Sorting Arrays</a:t>
            </a:r>
            <a:endParaRPr lang="en-US" altLang="en-US" b="0" dirty="0" smtClean="0"/>
          </a:p>
        </p:txBody>
      </p:sp>
      <p:sp>
        <p:nvSpPr>
          <p:cNvPr id="3" name="Content Placeholder 2"/>
          <p:cNvSpPr>
            <a:spLocks noGrp="1"/>
          </p:cNvSpPr>
          <p:nvPr>
            <p:ph type="body" idx="1"/>
          </p:nvPr>
        </p:nvSpPr>
        <p:spPr>
          <a:xfrm>
            <a:off x="457200" y="1600201"/>
            <a:ext cx="8229600" cy="1855268"/>
          </a:xfrm>
        </p:spPr>
        <p:txBody>
          <a:bodyPr/>
          <a:lstStyle/>
          <a:p>
            <a:pPr marL="0" indent="0">
              <a:buFont typeface="Monotype Sorts" pitchFamily="2" charset="2"/>
              <a:buNone/>
            </a:pPr>
            <a:r>
              <a:rPr lang="en-US" altLang="en-US" dirty="0"/>
              <a:t>Sorting, like searching, is also a common task in computer programming. Many different algorithms have been developed for </a:t>
            </a:r>
            <a:r>
              <a:rPr lang="en-US" altLang="en-US" dirty="0" smtClean="0"/>
              <a:t>sorting. This </a:t>
            </a:r>
            <a:r>
              <a:rPr lang="en-US" altLang="en-US" dirty="0"/>
              <a:t>section introduces a simple, intuitive sorting algorithms: </a:t>
            </a:r>
            <a:r>
              <a:rPr lang="en-US" altLang="en-US" b="1" dirty="0"/>
              <a:t>selection sort</a:t>
            </a:r>
            <a:r>
              <a:rPr lang="en-US" altLang="en-US" dirty="0"/>
              <a:t>.</a:t>
            </a:r>
          </a:p>
        </p:txBody>
      </p:sp>
    </p:spTree>
    <p:extLst>
      <p:ext uri="{BB962C8B-B14F-4D97-AF65-F5344CB8AC3E}">
        <p14:creationId xmlns:p14="http://schemas.microsoft.com/office/powerpoint/2010/main" val="3861269214"/>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Selection </a:t>
            </a:r>
            <a:r>
              <a:rPr lang="en-US" altLang="en-US" dirty="0" smtClean="0"/>
              <a:t>Sort </a:t>
            </a:r>
            <a:r>
              <a:rPr lang="en-US" altLang="en-US" sz="2000" b="0" dirty="0" smtClean="0"/>
              <a:t>(1 of 2)</a:t>
            </a:r>
          </a:p>
        </p:txBody>
      </p:sp>
      <p:sp>
        <p:nvSpPr>
          <p:cNvPr id="3" name="Content Placeholder 2"/>
          <p:cNvSpPr>
            <a:spLocks noGrp="1"/>
          </p:cNvSpPr>
          <p:nvPr>
            <p:ph type="body" idx="1"/>
          </p:nvPr>
        </p:nvSpPr>
        <p:spPr>
          <a:xfrm>
            <a:off x="457200" y="1600201"/>
            <a:ext cx="8229600" cy="1354755"/>
          </a:xfrm>
        </p:spPr>
        <p:txBody>
          <a:bodyPr/>
          <a:lstStyle/>
          <a:p>
            <a:pPr marL="0" indent="0">
              <a:lnSpc>
                <a:spcPct val="80000"/>
              </a:lnSpc>
              <a:buFont typeface="Monotype Sorts" pitchFamily="2" charset="2"/>
              <a:buNone/>
            </a:pPr>
            <a:r>
              <a:rPr lang="en-US" altLang="en-US" dirty="0">
                <a:cs typeface="Times New Roman" pitchFamily="18" charset="0"/>
              </a:rPr>
              <a:t>Selection sort finds the smallest number in the list and places it first. It then finds the smallest number remaining and places it second, and so on until the list contains only a single number</a:t>
            </a:r>
            <a:r>
              <a:rPr lang="en-US" altLang="en-US" dirty="0" smtClean="0">
                <a:cs typeface="Times New Roman" pitchFamily="18" charset="0"/>
              </a:rPr>
              <a:t>.</a:t>
            </a:r>
            <a:endParaRPr lang="en-US" altLang="en-US" dirty="0"/>
          </a:p>
        </p:txBody>
      </p:sp>
    </p:spTree>
    <p:extLst>
      <p:ext uri="{BB962C8B-B14F-4D97-AF65-F5344CB8AC3E}">
        <p14:creationId xmlns:p14="http://schemas.microsoft.com/office/powerpoint/2010/main" val="179813122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Selection Sort </a:t>
            </a:r>
            <a:r>
              <a:rPr lang="en-US" altLang="en-US" sz="2000" b="0" dirty="0" smtClean="0"/>
              <a:t>(2 </a:t>
            </a:r>
            <a:r>
              <a:rPr lang="en-US" altLang="en-US" sz="2000" b="0" dirty="0"/>
              <a:t>of 2)</a:t>
            </a:r>
            <a:endParaRPr lang="en-US" altLang="en-US" b="0" dirty="0" smtClean="0"/>
          </a:p>
        </p:txBody>
      </p:sp>
      <p:pic>
        <p:nvPicPr>
          <p:cNvPr id="4" name="Picture 2" descr="A 7 element array is sorted using selection sort. The values are as follows. 2, 9, 5, 4, 8, 1, 6. Step 1. Select 1, the smallest, and swap it with 2, the first, in the list, number 1 is now in the correct position and thus no longer needs to be considered. Step 2. Select 2, the smallest, and swap it with 9 the first in the remaining list, number 2 is now in the correct position and thus no longer needs to be considered. Step 3. Select 4, the smallest, and swap it with 5 the first in the remaining list, number 4 is now in the correct position and thus no longer needs to be considered. Step 4. 5 is the smallest and in the right position and no swap is necessary, and thus no longer needs to be considered. Step 5. Select 6, the smallest, and swap it with 8 the first in the remaining list, number 6 is now in the correct position and thus no longer needs to be considered. Step 6. Select 8, the smallest, and swap it with 9 (the first) in the remaining list, number 8 is now in the correct position and thus no longer needs to be considered. There is only one element remaining in the list, the sort is comple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548" y="1520791"/>
            <a:ext cx="5886904" cy="4750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102669969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Selection Sort Animation</a:t>
            </a:r>
            <a:endParaRPr lang="en-US" altLang="en-US" b="0" dirty="0" smtClean="0"/>
          </a:p>
        </p:txBody>
      </p:sp>
      <p:sp>
        <p:nvSpPr>
          <p:cNvPr id="3" name="Content Placeholder 2"/>
          <p:cNvSpPr>
            <a:spLocks noGrp="1"/>
          </p:cNvSpPr>
          <p:nvPr>
            <p:ph type="body" idx="1"/>
          </p:nvPr>
        </p:nvSpPr>
        <p:spPr>
          <a:xfrm>
            <a:off x="457200" y="1600201"/>
            <a:ext cx="8229600" cy="546651"/>
          </a:xfrm>
        </p:spPr>
        <p:txBody>
          <a:bodyPr/>
          <a:lstStyle/>
          <a:p>
            <a:pPr marL="0" indent="0">
              <a:buFont typeface="Monotype Sorts" pitchFamily="2" charset="2"/>
              <a:buNone/>
            </a:pPr>
            <a:r>
              <a:rPr lang="en-US" altLang="en-US" dirty="0" smtClean="0">
                <a:hlinkClick r:id="rId3"/>
              </a:rPr>
              <a:t>Click here to see selection sort animation graph</a:t>
            </a:r>
            <a:endParaRPr lang="en-US" dirty="0"/>
          </a:p>
        </p:txBody>
      </p:sp>
      <p:pic>
        <p:nvPicPr>
          <p:cNvPr id="5" name="Picture 3" descr="A dialog box titled, exercise 24 underscore 15 colon Selection sort animation displays bins for values. The values are as follows. 1, 2, 3, 4, 5, 6, 7, 8, 18, 17, 15, 13, 12, 20, 19, 10, 9, 14, and 11. The bin for value 8 is highlighted. The buttons for step and reset are presented at the bottom of the dialog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681" y="2842423"/>
            <a:ext cx="5373019" cy="314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04312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smtClean="0"/>
              <a:t>(1 </a:t>
            </a:r>
            <a:r>
              <a:rPr lang="en-US" altLang="en-US" sz="2000" b="0" dirty="0"/>
              <a:t>of 4</a:t>
            </a:r>
            <a:r>
              <a:rPr lang="en-US" altLang="en-US" sz="2000" b="0" dirty="0" smtClean="0"/>
              <a:t>)</a:t>
            </a:r>
            <a:endParaRPr lang="en-US" altLang="en-US" b="0" dirty="0" smtClean="0"/>
          </a:p>
        </p:txBody>
      </p:sp>
      <p:pic>
        <p:nvPicPr>
          <p:cNvPr id="5" name="Picture 2" descr="Computer code has 13 lines. The lines read as follows. Line 1. for left parenthesis i n t, i equals 0 semicolon i less than sign list period length semicolon i plus plus right parenthesis left brace. Line 2, indented once. select the smallest element in list left bracket i ellipse list Size minus 1 right bracket semicolon. Line 3, indented once. swap the smallest with list left bracket i right bracket comma if necessary semicolon. Line 4, indented once. forward slash forward slash list left bracket i right bracket is in its correct position period. Line 5, indented once. forward slash forward slash The next iteration apply on list left bracket i plus 1 ellipse list Size minus 1 right bracket. Line 6. right brace. Line 7. list left bracket 0 right bracket list left bracket 1 right bracket list left bracket 2 right bracket list left bracket 3 right bracket ellipse list left bracket 10 right bracket. Line 8. list left bracket 0 right bracket list left bracket 1 right bracket list left bracket 2 right bracket list left bracket 3 right bracket ellipse list left bracket 10 right bracket. Line 9. list left bracket 0 right bracket list left bracket 1 right bracket list left bracket 2 right bracket list left bracket 3 right bracket ellipse list left bracket 10 right bracket. Line 10. list left bracket 0 right bracket list left bracket 1 right bracket list left bracket 2 right bracket list left bracket 3 right bracket ellipse list left bracket 10 right bracket. Line 11. list left bracket 0 right bracket list left bracket 1 right bracket list left bracket 2 right bracket list left bracket 3 right bracket ellipse list left bracket 10 right bracket. Line 12. Ellipse. Line 13. list left bracket 0 right bracket list left bracket 1 right bracket list left bracket 2 right bracket list left bracket 3 right bracket ellipse list left bracket 10 right bracket."/>
          <p:cNvPicPr>
            <a:picLocks noChangeAspect="1"/>
          </p:cNvPicPr>
          <p:nvPr/>
        </p:nvPicPr>
        <p:blipFill>
          <a:blip r:embed="rId3"/>
          <a:stretch>
            <a:fillRect/>
          </a:stretch>
        </p:blipFill>
        <p:spPr>
          <a:xfrm>
            <a:off x="533003" y="1559293"/>
            <a:ext cx="7448710" cy="4266304"/>
          </a:xfrm>
          <a:prstGeom prst="rect">
            <a:avLst/>
          </a:prstGeom>
        </p:spPr>
      </p:pic>
    </p:spTree>
    <p:extLst>
      <p:ext uri="{BB962C8B-B14F-4D97-AF65-F5344CB8AC3E}">
        <p14:creationId xmlns:p14="http://schemas.microsoft.com/office/powerpoint/2010/main" val="2186012793"/>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smtClean="0"/>
              <a:t>(2 </a:t>
            </a:r>
            <a:r>
              <a:rPr lang="en-US" altLang="en-US" sz="2000" b="0" dirty="0"/>
              <a:t>of 4</a:t>
            </a:r>
            <a:r>
              <a:rPr lang="en-US" altLang="en-US" sz="2000" b="0" dirty="0" smtClean="0"/>
              <a:t>)</a:t>
            </a:r>
            <a:endParaRPr lang="en-US" altLang="en-US" b="0" dirty="0" smtClean="0"/>
          </a:p>
        </p:txBody>
      </p:sp>
      <p:pic>
        <p:nvPicPr>
          <p:cNvPr id="2" name="Picture 2" descr="Two computer codes. The first computer code has 6 lines. The lines read as follows. Line 1. for left parenthesis i n t, i equals 0 semicolon i less than sign list period length semicolon i plus plus right parenthesis left brace. Line 2, indented once. select the smallest element in list left bracket i ellipse list Size minus 1 right bracket semicolon. Line 2 is highlighted. Line 3, indented once. swap the smallest with list left bracket i right bracket comma if necessary semicolon. Line 4, indented once. forward slash forward slash list left bracket i right bracket is in its correct position period. Line 5, indented once. forward slash forward slash The next iteration apply on list left bracket i ellipse list Size minus 1 right bracket. Line 6. right brace. The second computer code titled, expand, has 8 lines. The lines read as follows. Line 1. double current Min equals list left bracket i right bracket semicolon. Line 2. Blank. Line 3. for left parenthesis i n t j equals i plus 1 semicolon j less then sign list period length semicolon j plus plus right parenthesis left brace. Line 4, indented once. if left parenthesis current Min greater than sign list left bracket j right bracket right parenthesis left brace. Line 5, indented twice. current Min equals list left bracket j right bracket semicolon. Line 6. Blank. Line 7, indented once. right brace. Line 8. right brace. The second line in first code points to line 3 to line 5 in the second code. "/>
          <p:cNvPicPr>
            <a:picLocks noChangeAspect="1"/>
          </p:cNvPicPr>
          <p:nvPr/>
        </p:nvPicPr>
        <p:blipFill>
          <a:blip r:embed="rId3"/>
          <a:stretch>
            <a:fillRect/>
          </a:stretch>
        </p:blipFill>
        <p:spPr>
          <a:xfrm>
            <a:off x="457200" y="1477814"/>
            <a:ext cx="7104487" cy="4948772"/>
          </a:xfrm>
          <a:prstGeom prst="rect">
            <a:avLst/>
          </a:prstGeom>
        </p:spPr>
      </p:pic>
    </p:spTree>
    <p:extLst>
      <p:ext uri="{BB962C8B-B14F-4D97-AF65-F5344CB8AC3E}">
        <p14:creationId xmlns:p14="http://schemas.microsoft.com/office/powerpoint/2010/main" val="2923280913"/>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smtClean="0"/>
              <a:t>(3 </a:t>
            </a:r>
            <a:r>
              <a:rPr lang="en-US" altLang="en-US" sz="2000" b="0" dirty="0"/>
              <a:t>of 4</a:t>
            </a:r>
            <a:r>
              <a:rPr lang="en-US" altLang="en-US" sz="2000" b="0" dirty="0" smtClean="0"/>
              <a:t>)</a:t>
            </a:r>
            <a:endParaRPr lang="en-US" altLang="en-US" b="0" dirty="0" smtClean="0"/>
          </a:p>
        </p:txBody>
      </p:sp>
      <p:pic>
        <p:nvPicPr>
          <p:cNvPr id="3" name="Picture 2" descr="Two computer codes. The first computer code has 6 lines. The lines read as follows. Line 1. for left parenthesis i n t, i equals 0 semicolon i less than sign list period length semicolon i plus plus right parenthesis left brace. Line 2, indented once. select the smallest element in list left bracket i ellipse list Size minus 1 right bracket semicolon. Line 3, indented once. swap the smallest with list left bracket i right bracket comma if necessary semicolon. Line 4, indented once. forward slash forward slash list left bracket i right bracket is in its correct position period. Line 5, indented once. forward slash forward slash The next iteration apply on list left bracket i ellipse list Size minus 1 right bracket. Line 6. right brace. The second computer code has 8 lines. The lines read as follows. Line 1. double current Min equals list left bracket i right bracket semicolon. Line 2. i n t current Min Index plus i semicolon. Line 3. for left parenthesis i n t, j equals i plus 1 semicolon j less then sign list period length semicolon j plus plus right parenthesis left brace. Line 4, indented once. if left parenthesis current Min greater than sign list left bracket j right bracket right parenthesis left brace. Line 5, indented twice. current Min equals list left bracket j right bracket semicolon. Line 6, indented twice. current Min Index hyphen j semicolon. Line 7, indented once. right brace. Line 8. right brace. The second line in first code points to line 1 in the second code."/>
          <p:cNvPicPr>
            <a:picLocks noChangeAspect="1"/>
          </p:cNvPicPr>
          <p:nvPr/>
        </p:nvPicPr>
        <p:blipFill>
          <a:blip r:embed="rId3"/>
          <a:stretch>
            <a:fillRect/>
          </a:stretch>
        </p:blipFill>
        <p:spPr>
          <a:xfrm>
            <a:off x="457200" y="1523516"/>
            <a:ext cx="6886876" cy="4797191"/>
          </a:xfrm>
          <a:prstGeom prst="rect">
            <a:avLst/>
          </a:prstGeom>
        </p:spPr>
      </p:pic>
    </p:spTree>
    <p:extLst>
      <p:ext uri="{BB962C8B-B14F-4D97-AF65-F5344CB8AC3E}">
        <p14:creationId xmlns:p14="http://schemas.microsoft.com/office/powerpoint/2010/main" val="3621100675"/>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smtClean="0"/>
              <a:t>(4 </a:t>
            </a:r>
            <a:r>
              <a:rPr lang="en-US" altLang="en-US" sz="2000" b="0" dirty="0"/>
              <a:t>of 4</a:t>
            </a:r>
            <a:r>
              <a:rPr lang="en-US" altLang="en-US" sz="2000" b="0" dirty="0" smtClean="0"/>
              <a:t>)</a:t>
            </a:r>
            <a:endParaRPr lang="en-US" altLang="en-US" b="0" dirty="0" smtClean="0"/>
          </a:p>
        </p:txBody>
      </p:sp>
      <p:pic>
        <p:nvPicPr>
          <p:cNvPr id="9" name="Picture 2" descr="Two computer codes. The first computer code has 6 lines. The lines read as follows. Line 1. for left parenthesis i n t, i equals 0 semicolon i less than sign list period length semicolon i plus plus right parenthesis left brace. Line 2, indented once. select the smallest element in list left bracket i ellipse list Size minus 1 right bracket semicolon. Line 3, indented once. swap the smallest with list left bracket i right bracket comma if necessary semicolon. Line 4, indented once. forward slash forward slash list left bracket i right bracket is in its correct position period. Line 5, indented once. forward slash forward slash The next iteration apply on list left bracket i ellipse list Size minus 1 right bracket. Line 6. right brace. The second computer code has 4 lines. The lines read as follows. Line 1. if left parenthesis current Min Index exclamation point equals i right parenthesis left brace. Line 2, indented once. list left bracket current Min Index right bracket equals list left bracket i right bracket semicolon. Line 3, indented once. list left bracket i right bracket equals current Min semicolon. Line 4. right brace. The third line in first code points to the second code."/>
          <p:cNvPicPr>
            <a:picLocks noChangeAspect="1"/>
          </p:cNvPicPr>
          <p:nvPr/>
        </p:nvPicPr>
        <p:blipFill>
          <a:blip r:embed="rId3"/>
          <a:stretch>
            <a:fillRect/>
          </a:stretch>
        </p:blipFill>
        <p:spPr>
          <a:xfrm>
            <a:off x="457200" y="1602542"/>
            <a:ext cx="7383620" cy="4212949"/>
          </a:xfrm>
          <a:prstGeom prst="rect">
            <a:avLst/>
          </a:prstGeom>
        </p:spPr>
      </p:pic>
    </p:spTree>
    <p:extLst>
      <p:ext uri="{BB962C8B-B14F-4D97-AF65-F5344CB8AC3E}">
        <p14:creationId xmlns:p14="http://schemas.microsoft.com/office/powerpoint/2010/main" val="305867332"/>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Wrap it in a Method</a:t>
            </a:r>
            <a:endParaRPr lang="en-US" altLang="en-US" b="0" dirty="0" smtClean="0"/>
          </a:p>
        </p:txBody>
      </p:sp>
      <p:pic>
        <p:nvPicPr>
          <p:cNvPr id="2" name="Picture 2" descr="Computer code has 19 lines. The lines read as follows. Line 1. forward slash asterisk asterisk The method for sorting the numbers asterisk forward slash. Line 2. public static void selection Sort left parenthesis double left bracket right bracket list right parenthesis left brace. Line 3, indented once. for left parenthesis i n t, i equals 0 semicolon i less than sign list period length minus 1 semicolon i plus plus right parenthesis left brace. Line 4, indented twice. forward slash forward slash Find the minimum in the list left bracket i ellipse list period length minus 1 right bracket. Line 5, indented twice. double current Min equals list left bracket i right bracket semicolon. Line 6, indented twice. i n t current Min Index equals i semicolon. Line 7, indented twice. for left parenthesis i n t, j equals i plus 1 semicolon j less than sign list period length semicolon j plus plus right parenthesis left brace. Line 8, indented 3 times. if left parenthesis current Min greater than sign list left bracket j right bracket right parenthesis left brace. Line 9, indented 4 times. current Min equals list left bracket j right bracket semicolon. Line 10, indented 4 times. current Min Index equals j semicolon. Line 11, indented 3 times. right brace. Line 12, indented twice. right brace. Line 13, indented twice. forward slash forward slash Swap list left bracket i right bracket with list left bracket current Min Index right bracket if necessary. Line 14, indented twice. if left parenthesis current Min Index exclamation point equals i right parenthesis left brace. Line 15, indented 3 times. list left bracket current Min Index right bracket equals list left bracket i right bracket semicolon. Line 16, indented 3 times. list left bracket i right bracket equals current Min semicolon. Line 17, indented twice. right brace. Line 18, indented once. right brace. Line 19. right brace."/>
          <p:cNvPicPr>
            <a:picLocks noChangeAspect="1"/>
          </p:cNvPicPr>
          <p:nvPr/>
        </p:nvPicPr>
        <p:blipFill>
          <a:blip r:embed="rId3"/>
          <a:stretch>
            <a:fillRect/>
          </a:stretch>
        </p:blipFill>
        <p:spPr>
          <a:xfrm>
            <a:off x="457200" y="1456843"/>
            <a:ext cx="7153558" cy="4657213"/>
          </a:xfrm>
          <a:prstGeom prst="rect">
            <a:avLst/>
          </a:prstGeom>
        </p:spPr>
      </p:pic>
    </p:spTree>
    <p:extLst>
      <p:ext uri="{BB962C8B-B14F-4D97-AF65-F5344CB8AC3E}">
        <p14:creationId xmlns:p14="http://schemas.microsoft.com/office/powerpoint/2010/main" val="3182432568"/>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The Arrays.sort Method</a:t>
            </a:r>
            <a:endParaRPr lang="en-US" altLang="en-US" b="0" dirty="0" smtClean="0"/>
          </a:p>
        </p:txBody>
      </p:sp>
      <p:sp>
        <p:nvSpPr>
          <p:cNvPr id="3" name="Content Placeholder 2"/>
          <p:cNvSpPr>
            <a:spLocks noGrp="1"/>
          </p:cNvSpPr>
          <p:nvPr>
            <p:ph type="body" idx="1"/>
          </p:nvPr>
        </p:nvSpPr>
        <p:spPr>
          <a:xfrm>
            <a:off x="457200" y="1603142"/>
            <a:ext cx="8229600" cy="1334394"/>
          </a:xfrm>
        </p:spPr>
        <p:txBody>
          <a:bodyPr/>
          <a:lstStyle/>
          <a:p>
            <a:pPr marL="0" indent="0">
              <a:buFont typeface="Monotype Sorts" pitchFamily="2" charset="2"/>
              <a:buNone/>
            </a:pPr>
            <a:r>
              <a:rPr lang="en-US" altLang="en-US" sz="2000" dirty="0">
                <a:cs typeface="Courier New" pitchFamily="49" charset="0"/>
              </a:rPr>
              <a:t>Since sorting is frequently used in programming, Java provides several overloaded sort methods for sorting an array of int, double, char, short, long, and float in the java.util.Arrays class. For example, the following code sorts an array of numbers and an array of characters.</a:t>
            </a:r>
            <a:endParaRPr lang="en-US" sz="2000" dirty="0"/>
          </a:p>
        </p:txBody>
      </p:sp>
      <p:pic>
        <p:nvPicPr>
          <p:cNvPr id="6" name="Picture 3" descr="Computer code has 4 lines. The lines read as follows. Line 2. double left bracket right bracket numbers equals left brace 6.0 comma 4.4 comma 1.9 comma 2.9 comma 3.4 comma 3.5 right brace semicolon. Line 3. java period u t i l period Arrays period sort left parenthesis numbers right parenthesis semicolon. Line 4. c h a r left bracket right bracket c h a r s equals left brace single quote a single quote comma single quote A single quote comma single quote 4 single quote comma single quote F single quote comma single quote D single quote comma single quote P single quote right brace semicolon. Line 5. java period u t i l period Arrays period sort left parenthesis c h a r s right parenthesis semicolon."/>
          <p:cNvPicPr>
            <a:picLocks noChangeAspect="1"/>
          </p:cNvPicPr>
          <p:nvPr/>
        </p:nvPicPr>
        <p:blipFill>
          <a:blip r:embed="rId3"/>
          <a:stretch>
            <a:fillRect/>
          </a:stretch>
        </p:blipFill>
        <p:spPr>
          <a:xfrm>
            <a:off x="892493" y="3170466"/>
            <a:ext cx="5761219" cy="1798476"/>
          </a:xfrm>
          <a:prstGeom prst="rect">
            <a:avLst/>
          </a:prstGeom>
        </p:spPr>
      </p:pic>
      <p:sp>
        <p:nvSpPr>
          <p:cNvPr id="5" name="Content Placeholder 4"/>
          <p:cNvSpPr txBox="1">
            <a:spLocks/>
          </p:cNvSpPr>
          <p:nvPr/>
        </p:nvSpPr>
        <p:spPr bwMode="auto">
          <a:xfrm>
            <a:off x="457200" y="5201872"/>
            <a:ext cx="8229600" cy="7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Monotype Sorts" pitchFamily="2" charset="2"/>
              <a:buNone/>
            </a:pPr>
            <a:r>
              <a:rPr lang="en-US" altLang="en-US" sz="2000" dirty="0">
                <a:cs typeface="Courier New" pitchFamily="49" charset="0"/>
              </a:rPr>
              <a:t>Java 8 now provides Arrays.parallelSort(list) that utilizes the multicore for fast sorting.</a:t>
            </a:r>
            <a:endParaRPr lang="en-US" sz="2000" dirty="0"/>
          </a:p>
        </p:txBody>
      </p:sp>
    </p:spTree>
    <p:extLst>
      <p:ext uri="{BB962C8B-B14F-4D97-AF65-F5344CB8AC3E}">
        <p14:creationId xmlns:p14="http://schemas.microsoft.com/office/powerpoint/2010/main" val="199557254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Default Values</a:t>
            </a:r>
            <a:endParaRPr lang="en-US" altLang="en-US" dirty="0" smtClean="0"/>
          </a:p>
        </p:txBody>
      </p:sp>
      <p:sp>
        <p:nvSpPr>
          <p:cNvPr id="5" name="Content Placeholder 2"/>
          <p:cNvSpPr>
            <a:spLocks noGrp="1"/>
          </p:cNvSpPr>
          <p:nvPr>
            <p:ph type="body" idx="1"/>
          </p:nvPr>
        </p:nvSpPr>
        <p:spPr>
          <a:xfrm>
            <a:off x="457200" y="1600199"/>
            <a:ext cx="8229600" cy="3635943"/>
          </a:xfrm>
        </p:spPr>
        <p:txBody>
          <a:bodyPr/>
          <a:lstStyle/>
          <a:p>
            <a:pPr marL="0" indent="0">
              <a:spcBef>
                <a:spcPct val="50000"/>
              </a:spcBef>
              <a:buClrTx/>
              <a:buSzTx/>
              <a:buFontTx/>
              <a:buNone/>
            </a:pPr>
            <a:r>
              <a:rPr lang="en-US" altLang="en-US" dirty="0">
                <a:cs typeface="Courier New" pitchFamily="49" charset="0"/>
              </a:rPr>
              <a:t>When an array is created, its elements are assigned the default value </a:t>
            </a:r>
            <a:r>
              <a:rPr lang="en-US" altLang="en-US" dirty="0" smtClean="0">
                <a:cs typeface="Courier New" pitchFamily="49" charset="0"/>
              </a:rPr>
              <a:t>of</a:t>
            </a:r>
          </a:p>
          <a:p>
            <a:pPr algn="just">
              <a:buFontTx/>
              <a:buNone/>
            </a:pPr>
            <a:r>
              <a:rPr lang="en-US" altLang="en-US" b="1" dirty="0" smtClean="0">
                <a:cs typeface="Courier New" pitchFamily="49" charset="0"/>
              </a:rPr>
              <a:t>0</a:t>
            </a:r>
            <a:r>
              <a:rPr lang="en-US" altLang="en-US" dirty="0" smtClean="0">
                <a:cs typeface="Courier New" pitchFamily="49" charset="0"/>
              </a:rPr>
              <a:t> for the numeric primitive data types,</a:t>
            </a:r>
          </a:p>
          <a:p>
            <a:pPr algn="just">
              <a:buFontTx/>
              <a:buNone/>
            </a:pPr>
            <a:r>
              <a:rPr lang="en-US" altLang="en-US" b="1" dirty="0" smtClean="0">
                <a:cs typeface="Courier New" pitchFamily="49" charset="0"/>
              </a:rPr>
              <a:t>‘\u0000’ </a:t>
            </a:r>
            <a:r>
              <a:rPr lang="en-US" altLang="en-US" dirty="0" smtClean="0">
                <a:cs typeface="Courier New" pitchFamily="49" charset="0"/>
              </a:rPr>
              <a:t>for </a:t>
            </a:r>
            <a:r>
              <a:rPr lang="en-US" altLang="en-US" b="1" dirty="0" smtClean="0">
                <a:cs typeface="Courier New" pitchFamily="49" charset="0"/>
              </a:rPr>
              <a:t>char</a:t>
            </a:r>
            <a:r>
              <a:rPr lang="en-US" altLang="en-US" dirty="0" smtClean="0">
                <a:cs typeface="Courier New" pitchFamily="49" charset="0"/>
              </a:rPr>
              <a:t> types, and</a:t>
            </a:r>
          </a:p>
          <a:p>
            <a:pPr algn="just">
              <a:buFontTx/>
              <a:buNone/>
            </a:pPr>
            <a:r>
              <a:rPr lang="en-US" altLang="en-US" b="1" dirty="0" smtClean="0">
                <a:cs typeface="Courier New" pitchFamily="49" charset="0"/>
              </a:rPr>
              <a:t>false</a:t>
            </a:r>
            <a:r>
              <a:rPr lang="en-US" altLang="en-US" dirty="0" smtClean="0">
                <a:cs typeface="Courier New" pitchFamily="49" charset="0"/>
              </a:rPr>
              <a:t> for </a:t>
            </a:r>
            <a:r>
              <a:rPr lang="en-US" altLang="en-US" b="1" dirty="0" smtClean="0">
                <a:cs typeface="Courier New" pitchFamily="49" charset="0"/>
              </a:rPr>
              <a:t>boolean</a:t>
            </a:r>
            <a:r>
              <a:rPr lang="en-US" altLang="en-US" dirty="0" smtClean="0">
                <a:cs typeface="Courier New" pitchFamily="49" charset="0"/>
              </a:rPr>
              <a:t> types.</a:t>
            </a:r>
            <a:endParaRPr lang="en-US" altLang="en-US" dirty="0"/>
          </a:p>
        </p:txBody>
      </p:sp>
    </p:spTree>
    <p:extLst>
      <p:ext uri="{BB962C8B-B14F-4D97-AF65-F5344CB8AC3E}">
        <p14:creationId xmlns:p14="http://schemas.microsoft.com/office/powerpoint/2010/main" val="3585687951"/>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The Arrays.toString(list) Method</a:t>
            </a:r>
            <a:endParaRPr lang="en-US" altLang="en-US" b="0" dirty="0" smtClean="0"/>
          </a:p>
        </p:txBody>
      </p:sp>
      <p:sp>
        <p:nvSpPr>
          <p:cNvPr id="3" name="Content Placeholder 2"/>
          <p:cNvSpPr>
            <a:spLocks noGrp="1"/>
          </p:cNvSpPr>
          <p:nvPr>
            <p:ph type="body" idx="1"/>
          </p:nvPr>
        </p:nvSpPr>
        <p:spPr>
          <a:xfrm>
            <a:off x="457200" y="1603142"/>
            <a:ext cx="8229600" cy="899426"/>
          </a:xfrm>
        </p:spPr>
        <p:txBody>
          <a:bodyPr/>
          <a:lstStyle/>
          <a:p>
            <a:pPr marL="0" indent="0">
              <a:buFont typeface="Monotype Sorts" pitchFamily="2" charset="2"/>
              <a:buNone/>
            </a:pPr>
            <a:r>
              <a:rPr lang="en-US" altLang="en-US" dirty="0">
                <a:cs typeface="Courier New" pitchFamily="49" charset="0"/>
              </a:rPr>
              <a:t>The Arrays.toString(list) method can be used to return a string representation for the list.</a:t>
            </a:r>
            <a:endParaRPr lang="en-US" dirty="0"/>
          </a:p>
        </p:txBody>
      </p:sp>
    </p:spTree>
    <p:extLst>
      <p:ext uri="{BB962C8B-B14F-4D97-AF65-F5344CB8AC3E}">
        <p14:creationId xmlns:p14="http://schemas.microsoft.com/office/powerpoint/2010/main" val="191466555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Pass Arguments to Invoke the Main Method</a:t>
            </a:r>
            <a:endParaRPr lang="en-US" altLang="en-US" b="0" dirty="0" smtClean="0"/>
          </a:p>
        </p:txBody>
      </p:sp>
    </p:spTree>
    <p:extLst>
      <p:ext uri="{BB962C8B-B14F-4D97-AF65-F5344CB8AC3E}">
        <p14:creationId xmlns:p14="http://schemas.microsoft.com/office/powerpoint/2010/main" val="3760894785"/>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Main Method Is Just a Regular Method</a:t>
            </a:r>
            <a:endParaRPr lang="en-US" altLang="en-US" b="0" dirty="0" smtClean="0"/>
          </a:p>
        </p:txBody>
      </p:sp>
      <p:sp>
        <p:nvSpPr>
          <p:cNvPr id="3" name="Content Placeholder 2"/>
          <p:cNvSpPr>
            <a:spLocks noGrp="1"/>
          </p:cNvSpPr>
          <p:nvPr>
            <p:ph type="body" idx="1"/>
          </p:nvPr>
        </p:nvSpPr>
        <p:spPr>
          <a:xfrm>
            <a:off x="457200" y="1603142"/>
            <a:ext cx="8229600" cy="1640572"/>
          </a:xfrm>
        </p:spPr>
        <p:txBody>
          <a:bodyPr/>
          <a:lstStyle/>
          <a:p>
            <a:pPr marL="0" indent="0">
              <a:buFont typeface="Monotype Sorts" pitchFamily="2" charset="2"/>
              <a:buNone/>
            </a:pPr>
            <a:r>
              <a:rPr lang="en-US" altLang="en-US" dirty="0"/>
              <a:t>You can call a regular method by passing actual parameters. Can you pass arguments to </a:t>
            </a:r>
            <a:r>
              <a:rPr lang="en-US" altLang="en-US" b="1" dirty="0"/>
              <a:t>main</a:t>
            </a:r>
            <a:r>
              <a:rPr lang="en-US" altLang="en-US" dirty="0"/>
              <a:t>? Of course, yes. For example, the main method in class </a:t>
            </a:r>
            <a:r>
              <a:rPr lang="en-US" altLang="en-US" b="1" dirty="0"/>
              <a:t>B</a:t>
            </a:r>
            <a:r>
              <a:rPr lang="en-US" altLang="en-US" dirty="0"/>
              <a:t> is invoked by a method in </a:t>
            </a:r>
            <a:r>
              <a:rPr lang="en-US" altLang="en-US" b="1" dirty="0"/>
              <a:t>A</a:t>
            </a:r>
            <a:r>
              <a:rPr lang="en-US" altLang="en-US" dirty="0"/>
              <a:t>, as shown below:</a:t>
            </a:r>
            <a:endParaRPr lang="en-US" dirty="0"/>
          </a:p>
        </p:txBody>
      </p:sp>
      <p:pic>
        <p:nvPicPr>
          <p:cNvPr id="2" name="Picture 3" descr="Two blocks of code are displayed. First computer code block has 7 lines. The lines read as follows. Line 1. public class A left brace. Line 2, indented once. public static void main left parenthesis String left bracket right bracket a r g s right parenthesis left brace. Line 3, indented twice. String left bracket right bracket strings equals left brace double quote New York double quote comma. Line 4, indented 3 times. Boston comma double quote Atlanta double quote right brace semicolon. Line 5, indented twice. B period main left parenthesis strings right parenthesis semicolon. Line 6, indented once. right brace. Line 7. right brace. Second computer code block has 6 lines. The lines read as follows. Line 1. Class B left brace. Line 2, indented once. public static void main left parenthesis String left bracket right bracket a r g s right parenthesis left brace. Line 3, indented twice. for left parenthesis i n t, i equals 0 semicolon i less than sign a r g s period length semicolon i plus plus right parenthesis. Line 4, indented 3 times. System period out period print l n left parenthesis a r g s left bracket i right bracket right parenthesis semicolon. Line 5, indented once. right brace. Line 6. right brace."/>
          <p:cNvPicPr>
            <a:picLocks noChangeAspect="1"/>
          </p:cNvPicPr>
          <p:nvPr/>
        </p:nvPicPr>
        <p:blipFill>
          <a:blip r:embed="rId3"/>
          <a:stretch>
            <a:fillRect/>
          </a:stretch>
        </p:blipFill>
        <p:spPr>
          <a:xfrm>
            <a:off x="623457" y="4069489"/>
            <a:ext cx="7808273" cy="1316528"/>
          </a:xfrm>
          <a:prstGeom prst="rect">
            <a:avLst/>
          </a:prstGeom>
        </p:spPr>
      </p:pic>
    </p:spTree>
    <p:extLst>
      <p:ext uri="{BB962C8B-B14F-4D97-AF65-F5344CB8AC3E}">
        <p14:creationId xmlns:p14="http://schemas.microsoft.com/office/powerpoint/2010/main" val="1337407075"/>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Command-Line Parameters</a:t>
            </a:r>
            <a:endParaRPr lang="en-US" altLang="en-US" b="0" dirty="0" smtClean="0"/>
          </a:p>
        </p:txBody>
      </p:sp>
      <p:pic>
        <p:nvPicPr>
          <p:cNvPr id="3" name="Picture 2" descr="Computer code has 6 lines. The lines read as follows. Line 1. class Test Main left brace. Line 2, indented once. public static void main left parenthesis String left bracket right bracket a r g s right parenthesis left brace. Line 3, indented once. Ellipse. Line 4, indented once. right brace. Line 5. right brace. Line 6. java Test Main a r g 0, a r g 1, a r g 2, ellipse, a r g n."/>
          <p:cNvPicPr>
            <a:picLocks noChangeAspect="1"/>
          </p:cNvPicPr>
          <p:nvPr/>
        </p:nvPicPr>
        <p:blipFill>
          <a:blip r:embed="rId3"/>
          <a:stretch>
            <a:fillRect/>
          </a:stretch>
        </p:blipFill>
        <p:spPr>
          <a:xfrm>
            <a:off x="457200" y="1817778"/>
            <a:ext cx="7114624" cy="2993109"/>
          </a:xfrm>
          <a:prstGeom prst="rect">
            <a:avLst/>
          </a:prstGeom>
        </p:spPr>
      </p:pic>
    </p:spTree>
    <p:extLst>
      <p:ext uri="{BB962C8B-B14F-4D97-AF65-F5344CB8AC3E}">
        <p14:creationId xmlns:p14="http://schemas.microsoft.com/office/powerpoint/2010/main" val="41501621"/>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smtClean="0"/>
              <a:t>Processing Command-Line </a:t>
            </a:r>
            <a:r>
              <a:rPr lang="en-US" altLang="en-US" dirty="0"/>
              <a:t>Parameters</a:t>
            </a:r>
            <a:endParaRPr lang="en-US" altLang="en-US" b="0" dirty="0" smtClean="0"/>
          </a:p>
        </p:txBody>
      </p:sp>
      <p:sp>
        <p:nvSpPr>
          <p:cNvPr id="2" name="Content Placeholder 2"/>
          <p:cNvSpPr>
            <a:spLocks noGrp="1"/>
          </p:cNvSpPr>
          <p:nvPr>
            <p:ph type="body" idx="1"/>
          </p:nvPr>
        </p:nvSpPr>
        <p:spPr/>
        <p:txBody>
          <a:bodyPr/>
          <a:lstStyle/>
          <a:p>
            <a:pPr marL="0" indent="0">
              <a:buNone/>
            </a:pPr>
            <a:r>
              <a:rPr lang="en-US" altLang="en-US" dirty="0"/>
              <a:t>In the main method, get the arguments from</a:t>
            </a:r>
          </a:p>
        </p:txBody>
      </p:sp>
      <p:graphicFrame>
        <p:nvGraphicFramePr>
          <p:cNvPr id="7" name="Object 3" descr="Args 0, args 1, and so on to args n"/>
          <p:cNvGraphicFramePr>
            <a:graphicFrameLocks noChangeAspect="1"/>
          </p:cNvGraphicFramePr>
          <p:nvPr>
            <p:extLst>
              <p:ext uri="{D42A27DB-BD31-4B8C-83A1-F6EECF244321}">
                <p14:modId xmlns:p14="http://schemas.microsoft.com/office/powerpoint/2010/main" val="2344648455"/>
              </p:ext>
            </p:extLst>
          </p:nvPr>
        </p:nvGraphicFramePr>
        <p:xfrm>
          <a:off x="457200" y="2142287"/>
          <a:ext cx="3492500" cy="431800"/>
        </p:xfrm>
        <a:graphic>
          <a:graphicData uri="http://schemas.openxmlformats.org/presentationml/2006/ole">
            <mc:AlternateContent xmlns:mc="http://schemas.openxmlformats.org/markup-compatibility/2006">
              <mc:Choice xmlns:v="urn:schemas-microsoft-com:vml" Requires="v">
                <p:oleObj spid="_x0000_s2062" name="Equation" r:id="rId4" imgW="3492360" imgH="431640" progId="Equation.DSMT4">
                  <p:embed/>
                </p:oleObj>
              </mc:Choice>
              <mc:Fallback>
                <p:oleObj name="Equation" r:id="rId4" imgW="3492360" imgH="431640" progId="Equation.DSMT4">
                  <p:embed/>
                  <p:pic>
                    <p:nvPicPr>
                      <p:cNvPr id="3" name="Object 2"/>
                      <p:cNvPicPr/>
                      <p:nvPr/>
                    </p:nvPicPr>
                    <p:blipFill>
                      <a:blip r:embed="rId5"/>
                      <a:stretch>
                        <a:fillRect/>
                      </a:stretch>
                    </p:blipFill>
                    <p:spPr>
                      <a:xfrm>
                        <a:off x="457200" y="2142287"/>
                        <a:ext cx="3492500" cy="431800"/>
                      </a:xfrm>
                      <a:prstGeom prst="rect">
                        <a:avLst/>
                      </a:prstGeom>
                    </p:spPr>
                  </p:pic>
                </p:oleObj>
              </mc:Fallback>
            </mc:AlternateContent>
          </a:graphicData>
        </a:graphic>
      </p:graphicFrame>
      <p:sp>
        <p:nvSpPr>
          <p:cNvPr id="3" name="Text Placeholder 4"/>
          <p:cNvSpPr>
            <a:spLocks noGrp="1"/>
          </p:cNvSpPr>
          <p:nvPr>
            <p:ph type="body" idx="13"/>
          </p:nvPr>
        </p:nvSpPr>
        <p:spPr>
          <a:xfrm>
            <a:off x="4045226" y="2073544"/>
            <a:ext cx="3289852" cy="476428"/>
          </a:xfrm>
        </p:spPr>
        <p:txBody>
          <a:bodyPr/>
          <a:lstStyle/>
          <a:p>
            <a:pPr marL="0" indent="0">
              <a:buNone/>
            </a:pPr>
            <a:r>
              <a:rPr lang="en-US" altLang="en-US" dirty="0"/>
              <a:t>, which corresponds to</a:t>
            </a:r>
            <a:endParaRPr lang="en-US" dirty="0"/>
          </a:p>
        </p:txBody>
      </p:sp>
      <p:graphicFrame>
        <p:nvGraphicFramePr>
          <p:cNvPr id="8" name="Object 5" descr="Arg 0, arg 1, and so on to arg n"/>
          <p:cNvGraphicFramePr>
            <a:graphicFrameLocks noChangeAspect="1"/>
          </p:cNvGraphicFramePr>
          <p:nvPr>
            <p:extLst>
              <p:ext uri="{D42A27DB-BD31-4B8C-83A1-F6EECF244321}">
                <p14:modId xmlns:p14="http://schemas.microsoft.com/office/powerpoint/2010/main" val="2278629019"/>
              </p:ext>
            </p:extLst>
          </p:nvPr>
        </p:nvGraphicFramePr>
        <p:xfrm>
          <a:off x="441187" y="2639745"/>
          <a:ext cx="2425700" cy="342900"/>
        </p:xfrm>
        <a:graphic>
          <a:graphicData uri="http://schemas.openxmlformats.org/presentationml/2006/ole">
            <mc:AlternateContent xmlns:mc="http://schemas.openxmlformats.org/markup-compatibility/2006">
              <mc:Choice xmlns:v="urn:schemas-microsoft-com:vml" Requires="v">
                <p:oleObj spid="_x0000_s2063" name="Equation" r:id="rId6" imgW="2425680" imgH="342720" progId="Equation.DSMT4">
                  <p:embed/>
                </p:oleObj>
              </mc:Choice>
              <mc:Fallback>
                <p:oleObj name="Equation" r:id="rId6" imgW="2425680" imgH="342720" progId="Equation.DSMT4">
                  <p:embed/>
                  <p:pic>
                    <p:nvPicPr>
                      <p:cNvPr id="3" name="Object 2"/>
                      <p:cNvPicPr/>
                      <p:nvPr/>
                    </p:nvPicPr>
                    <p:blipFill>
                      <a:blip r:embed="rId7"/>
                      <a:stretch>
                        <a:fillRect/>
                      </a:stretch>
                    </p:blipFill>
                    <p:spPr>
                      <a:xfrm>
                        <a:off x="441187" y="2639745"/>
                        <a:ext cx="2425700" cy="342900"/>
                      </a:xfrm>
                      <a:prstGeom prst="rect">
                        <a:avLst/>
                      </a:prstGeom>
                    </p:spPr>
                  </p:pic>
                </p:oleObj>
              </mc:Fallback>
            </mc:AlternateContent>
          </a:graphicData>
        </a:graphic>
      </p:graphicFrame>
      <p:sp>
        <p:nvSpPr>
          <p:cNvPr id="4" name="Text Placeholder 6"/>
          <p:cNvSpPr>
            <a:spLocks noGrp="1"/>
          </p:cNvSpPr>
          <p:nvPr>
            <p:ph type="body" idx="14"/>
          </p:nvPr>
        </p:nvSpPr>
        <p:spPr>
          <a:xfrm>
            <a:off x="2866887" y="2506217"/>
            <a:ext cx="3319670" cy="476428"/>
          </a:xfrm>
        </p:spPr>
        <p:txBody>
          <a:bodyPr/>
          <a:lstStyle/>
          <a:p>
            <a:pPr marL="0" indent="0">
              <a:buNone/>
            </a:pPr>
            <a:r>
              <a:rPr lang="en-US" altLang="en-US" dirty="0"/>
              <a:t>in the command line.</a:t>
            </a:r>
            <a:endParaRPr lang="en-US" dirty="0"/>
          </a:p>
        </p:txBody>
      </p:sp>
      <p:graphicFrame>
        <p:nvGraphicFramePr>
          <p:cNvPr id="9" name="Object 7" descr="Arg 0, arg 1, and so on to arg n"/>
          <p:cNvGraphicFramePr>
            <a:graphicFrameLocks noChangeAspect="1"/>
          </p:cNvGraphicFramePr>
          <p:nvPr>
            <p:extLst>
              <p:ext uri="{D42A27DB-BD31-4B8C-83A1-F6EECF244321}">
                <p14:modId xmlns:p14="http://schemas.microsoft.com/office/powerpoint/2010/main" val="765273608"/>
              </p:ext>
            </p:extLst>
          </p:nvPr>
        </p:nvGraphicFramePr>
        <p:xfrm>
          <a:off x="2866887" y="3705617"/>
          <a:ext cx="2425700" cy="342900"/>
        </p:xfrm>
        <a:graphic>
          <a:graphicData uri="http://schemas.openxmlformats.org/presentationml/2006/ole">
            <mc:AlternateContent xmlns:mc="http://schemas.openxmlformats.org/markup-compatibility/2006">
              <mc:Choice xmlns:v="urn:schemas-microsoft-com:vml" Requires="v">
                <p:oleObj spid="_x0000_s2064" name="Equation" r:id="rId8" imgW="2425680" imgH="342720" progId="Equation.DSMT4">
                  <p:embed/>
                </p:oleObj>
              </mc:Choice>
              <mc:Fallback>
                <p:oleObj name="Equation" r:id="rId8" imgW="2425680" imgH="342720" progId="Equation.DSMT4">
                  <p:embed/>
                  <p:pic>
                    <p:nvPicPr>
                      <p:cNvPr id="3" name="Object 2"/>
                      <p:cNvPicPr/>
                      <p:nvPr/>
                    </p:nvPicPr>
                    <p:blipFill>
                      <a:blip r:embed="rId7"/>
                      <a:stretch>
                        <a:fillRect/>
                      </a:stretch>
                    </p:blipFill>
                    <p:spPr>
                      <a:xfrm>
                        <a:off x="2866887" y="3705617"/>
                        <a:ext cx="2425700" cy="342900"/>
                      </a:xfrm>
                      <a:prstGeom prst="rect">
                        <a:avLst/>
                      </a:prstGeom>
                    </p:spPr>
                  </p:pic>
                </p:oleObj>
              </mc:Fallback>
            </mc:AlternateContent>
          </a:graphicData>
        </a:graphic>
      </p:graphicFrame>
    </p:spTree>
    <p:extLst>
      <p:ext uri="{BB962C8B-B14F-4D97-AF65-F5344CB8AC3E}">
        <p14:creationId xmlns:p14="http://schemas.microsoft.com/office/powerpoint/2010/main" val="1394818628"/>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Calculator</a:t>
            </a:r>
            <a:endParaRPr lang="en-US" altLang="en-US" b="0" dirty="0" smtClean="0"/>
          </a:p>
        </p:txBody>
      </p:sp>
      <p:sp>
        <p:nvSpPr>
          <p:cNvPr id="2" name="Content Placeholder 2"/>
          <p:cNvSpPr>
            <a:spLocks noGrp="1"/>
          </p:cNvSpPr>
          <p:nvPr>
            <p:ph type="body" idx="1"/>
          </p:nvPr>
        </p:nvSpPr>
        <p:spPr>
          <a:xfrm>
            <a:off x="457200" y="1600200"/>
            <a:ext cx="8229600" cy="1345131"/>
          </a:xfrm>
        </p:spPr>
        <p:txBody>
          <a:bodyPr/>
          <a:lstStyle/>
          <a:p>
            <a:r>
              <a:rPr lang="en-US" altLang="en-US" dirty="0"/>
              <a:t>Objective: Write a program that will perform binary operations on integers.  The program receives three parameters: an operator and two integers.</a:t>
            </a:r>
          </a:p>
        </p:txBody>
      </p:sp>
      <p:sp>
        <p:nvSpPr>
          <p:cNvPr id="14" name="TextBox 3">
            <a:hlinkClick r:id="rId3"/>
          </p:cNvPr>
          <p:cNvSpPr>
            <a:spLocks noChangeArrowheads="1"/>
          </p:cNvSpPr>
          <p:nvPr/>
        </p:nvSpPr>
        <p:spPr bwMode="auto">
          <a:xfrm>
            <a:off x="1278086" y="4380347"/>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Calculator</a:t>
            </a:r>
            <a:endParaRPr lang="en-US" altLang="en-US" sz="2000" dirty="0"/>
          </a:p>
        </p:txBody>
      </p:sp>
      <p:sp>
        <p:nvSpPr>
          <p:cNvPr id="6" name="TextBox 4">
            <a:hlinkClick r:id="rId4" tooltip="http://liveexample-ppe.pearsoncmg.com/LiveRun/faces/LiveExample.xhtml"/>
          </p:cNvPr>
          <p:cNvSpPr txBox="1"/>
          <p:nvPr/>
        </p:nvSpPr>
        <p:spPr>
          <a:xfrm>
            <a:off x="1669243" y="5076721"/>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pic>
        <p:nvPicPr>
          <p:cNvPr id="8" name="Picture 5" descr="Computer code has 4 lines. The lines read as follows. Line 1. java Calculator 2 plus 3. Line 2. java Calculator 2 minus 3. Line 3. java Calculator 2 divided by 3. Line 4. java Calculator 2.3."/>
          <p:cNvPicPr>
            <a:picLocks noChangeAspect="1"/>
          </p:cNvPicPr>
          <p:nvPr/>
        </p:nvPicPr>
        <p:blipFill>
          <a:blip r:embed="rId5"/>
          <a:stretch>
            <a:fillRect/>
          </a:stretch>
        </p:blipFill>
        <p:spPr>
          <a:xfrm>
            <a:off x="4475747" y="3585477"/>
            <a:ext cx="3066554" cy="2170364"/>
          </a:xfrm>
          <a:prstGeom prst="rect">
            <a:avLst/>
          </a:prstGeom>
        </p:spPr>
      </p:pic>
    </p:spTree>
    <p:extLst>
      <p:ext uri="{BB962C8B-B14F-4D97-AF65-F5344CB8AC3E}">
        <p14:creationId xmlns:p14="http://schemas.microsoft.com/office/powerpoint/2010/main" val="2225228798"/>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Tiltle 1"/>
          <p:cNvSpPr txBox="1">
            <a:spLocks noGrp="1"/>
          </p:cNvSpPr>
          <p:nvPr>
            <p:ph type="title"/>
          </p:nvPr>
        </p:nvSpPr>
        <p:spPr/>
        <p:txBody>
          <a:bodyPr anchor="b"/>
          <a:lstStyle/>
          <a:p>
            <a:pPr lvl="0"/>
            <a:r>
              <a:rPr lang="en-US" dirty="0" smtClean="0"/>
              <a:t>Copyright</a:t>
            </a:r>
            <a:endParaRPr lang="en-US" dirty="0"/>
          </a:p>
        </p:txBody>
      </p:sp>
      <p:pic>
        <p:nvPicPr>
          <p:cNvPr id="386" name="Picture 2" descr="This work is protected by United States copyright laws and is provided solely for the use of instructors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honor the intended pedagogical purposes and the needs of other instructors who rely on these materials."/>
          <p:cNvPicPr preferRelativeResize="0"/>
          <p:nvPr/>
        </p:nvPicPr>
        <p:blipFill>
          <a:blip r:embed="rId3">
            <a:alphaModFix/>
          </a:blip>
          <a:stretch>
            <a:fillRect/>
          </a:stretch>
        </p:blipFill>
        <p:spPr>
          <a:xfrm>
            <a:off x="862013" y="2310096"/>
            <a:ext cx="7419975" cy="2466975"/>
          </a:xfrm>
          <a:prstGeom prst="rect">
            <a:avLst/>
          </a:prstGeom>
          <a:noFill/>
          <a:ln>
            <a:noFill/>
          </a:ln>
        </p:spPr>
      </p:pic>
    </p:spTree>
    <p:extLst>
      <p:ext uri="{BB962C8B-B14F-4D97-AF65-F5344CB8AC3E}">
        <p14:creationId xmlns:p14="http://schemas.microsoft.com/office/powerpoint/2010/main" val="408958688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Indexed Variables</a:t>
            </a:r>
            <a:endParaRPr lang="en-US" altLang="en-US" dirty="0" smtClean="0"/>
          </a:p>
        </p:txBody>
      </p:sp>
      <p:sp>
        <p:nvSpPr>
          <p:cNvPr id="5" name="Content Placeholder 2"/>
          <p:cNvSpPr>
            <a:spLocks noGrp="1"/>
          </p:cNvSpPr>
          <p:nvPr>
            <p:ph type="body" idx="1"/>
          </p:nvPr>
        </p:nvSpPr>
        <p:spPr>
          <a:xfrm>
            <a:off x="457200" y="1600200"/>
            <a:ext cx="8229600" cy="2577164"/>
          </a:xfrm>
        </p:spPr>
        <p:txBody>
          <a:bodyPr/>
          <a:lstStyle/>
          <a:p>
            <a:pPr marL="0" indent="0">
              <a:buFont typeface="Monotype Sorts" pitchFamily="2" charset="2"/>
              <a:buNone/>
            </a:pPr>
            <a:r>
              <a:rPr lang="en-US" altLang="en-US" dirty="0">
                <a:cs typeface="Courier New" pitchFamily="49" charset="0"/>
              </a:rPr>
              <a:t>The array elements are accessed through the index. The array </a:t>
            </a:r>
            <a:r>
              <a:rPr lang="en-US" altLang="en-US" dirty="0" smtClean="0">
                <a:cs typeface="Courier New" pitchFamily="49" charset="0"/>
              </a:rPr>
              <a:t>indices are </a:t>
            </a:r>
            <a:r>
              <a:rPr lang="en-US" altLang="en-US" b="1" dirty="0">
                <a:cs typeface="Courier New" pitchFamily="49" charset="0"/>
              </a:rPr>
              <a:t>0-based</a:t>
            </a:r>
            <a:r>
              <a:rPr lang="en-US" altLang="en-US" dirty="0">
                <a:cs typeface="Courier New" pitchFamily="49" charset="0"/>
              </a:rPr>
              <a:t>, i.e., it starts from 0 to arrayRefVar.length-1. In the example in Figure 6.1, myList holds ten double values and the indices are from 0 to 9.</a:t>
            </a:r>
          </a:p>
          <a:p>
            <a:pPr marL="0" indent="0">
              <a:buFont typeface="Monotype Sorts" pitchFamily="2" charset="2"/>
              <a:buNone/>
            </a:pPr>
            <a:r>
              <a:rPr lang="en-US" altLang="en-US" dirty="0" smtClean="0">
                <a:cs typeface="Courier New" pitchFamily="49" charset="0"/>
              </a:rPr>
              <a:t>Each </a:t>
            </a:r>
            <a:r>
              <a:rPr lang="en-US" altLang="en-US" dirty="0">
                <a:cs typeface="Courier New" pitchFamily="49" charset="0"/>
              </a:rPr>
              <a:t>element in the array is represented using the following syntax, known as an </a:t>
            </a:r>
            <a:r>
              <a:rPr lang="en-US" altLang="en-US" b="1" dirty="0">
                <a:cs typeface="Courier New" pitchFamily="49" charset="0"/>
              </a:rPr>
              <a:t>indexed variable</a:t>
            </a:r>
            <a:r>
              <a:rPr lang="en-US" altLang="en-US" dirty="0">
                <a:cs typeface="Courier New" pitchFamily="49" charset="0"/>
              </a:rPr>
              <a:t>:</a:t>
            </a:r>
            <a:endParaRPr lang="en-US" altLang="en-US" dirty="0"/>
          </a:p>
        </p:txBody>
      </p:sp>
      <p:pic>
        <p:nvPicPr>
          <p:cNvPr id="3" name="Picture 3" descr="Array R e f, V a r left bracket index right bracket semicolon."/>
          <p:cNvPicPr>
            <a:picLocks noChangeAspect="1"/>
          </p:cNvPicPr>
          <p:nvPr/>
        </p:nvPicPr>
        <p:blipFill>
          <a:blip r:embed="rId3"/>
          <a:stretch>
            <a:fillRect/>
          </a:stretch>
        </p:blipFill>
        <p:spPr>
          <a:xfrm>
            <a:off x="457200" y="4849498"/>
            <a:ext cx="3054361" cy="701101"/>
          </a:xfrm>
          <a:prstGeom prst="rect">
            <a:avLst/>
          </a:prstGeom>
        </p:spPr>
      </p:pic>
    </p:spTree>
    <p:extLst>
      <p:ext uri="{BB962C8B-B14F-4D97-AF65-F5344CB8AC3E}">
        <p14:creationId xmlns:p14="http://schemas.microsoft.com/office/powerpoint/2010/main" val="292808026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Using Indexed Variables</a:t>
            </a:r>
            <a:endParaRPr lang="en-US" altLang="en-US" dirty="0" smtClean="0"/>
          </a:p>
        </p:txBody>
      </p:sp>
      <p:sp>
        <p:nvSpPr>
          <p:cNvPr id="5" name="Content Placeholder 2"/>
          <p:cNvSpPr>
            <a:spLocks noGrp="1"/>
          </p:cNvSpPr>
          <p:nvPr>
            <p:ph type="body" idx="1"/>
          </p:nvPr>
        </p:nvSpPr>
        <p:spPr>
          <a:xfrm>
            <a:off x="457200" y="1600200"/>
            <a:ext cx="8229600" cy="1682015"/>
          </a:xfrm>
        </p:spPr>
        <p:txBody>
          <a:bodyPr/>
          <a:lstStyle/>
          <a:p>
            <a:pPr marL="0" indent="0" algn="just">
              <a:buFont typeface="Monotype Sorts" pitchFamily="2" charset="2"/>
              <a:buNone/>
            </a:pPr>
            <a:r>
              <a:rPr lang="en-US" altLang="en-US" dirty="0">
                <a:cs typeface="Courier New" pitchFamily="49" charset="0"/>
              </a:rPr>
              <a:t>After an array is created, an indexed variable can be used in the same way as a regular variable. For example, the following code adds the value in myList[0] and myList[1] to myList[2].</a:t>
            </a:r>
            <a:endParaRPr lang="en-US" altLang="en-US" dirty="0"/>
          </a:p>
        </p:txBody>
      </p:sp>
      <p:pic>
        <p:nvPicPr>
          <p:cNvPr id="4" name="Picture 3" descr="my List left bracket 2 right bracket equals my List left bracket 0 right bracket plus my list left bracket 1 right bracket semicol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34" y="4165095"/>
            <a:ext cx="7137133" cy="655709"/>
          </a:xfrm>
          <a:prstGeom prst="rect">
            <a:avLst/>
          </a:prstGeom>
        </p:spPr>
      </p:pic>
    </p:spTree>
    <p:extLst>
      <p:ext uri="{BB962C8B-B14F-4D97-AF65-F5344CB8AC3E}">
        <p14:creationId xmlns:p14="http://schemas.microsoft.com/office/powerpoint/2010/main" val="377588329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Array Initializers</a:t>
            </a:r>
            <a:endParaRPr lang="en-US" altLang="en-US" dirty="0" smtClean="0"/>
          </a:p>
        </p:txBody>
      </p:sp>
      <p:sp>
        <p:nvSpPr>
          <p:cNvPr id="5" name="Content Placeholder 2"/>
          <p:cNvSpPr>
            <a:spLocks noGrp="1"/>
          </p:cNvSpPr>
          <p:nvPr>
            <p:ph type="body" idx="1"/>
          </p:nvPr>
        </p:nvSpPr>
        <p:spPr>
          <a:xfrm>
            <a:off x="457200" y="1600200"/>
            <a:ext cx="8229600" cy="526983"/>
          </a:xfrm>
        </p:spPr>
        <p:txBody>
          <a:bodyPr/>
          <a:lstStyle/>
          <a:p>
            <a:pPr algn="just"/>
            <a:r>
              <a:rPr lang="en-US" altLang="en-US" dirty="0"/>
              <a:t>Declaring, creating, initializing in one step:</a:t>
            </a:r>
          </a:p>
        </p:txBody>
      </p:sp>
      <p:pic>
        <p:nvPicPr>
          <p:cNvPr id="9" name="Picture 3" descr="Computer code reads, Double left bracket right bracket my List equals left parenthesis 1.9 comma 2.9 comma 3.4 comma 3.5 right parenthesis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34" y="2413493"/>
            <a:ext cx="6689558" cy="551921"/>
          </a:xfrm>
          <a:prstGeom prst="rect">
            <a:avLst/>
          </a:prstGeom>
        </p:spPr>
      </p:pic>
      <p:sp>
        <p:nvSpPr>
          <p:cNvPr id="6" name="Content Placeholder 4"/>
          <p:cNvSpPr txBox="1">
            <a:spLocks/>
          </p:cNvSpPr>
          <p:nvPr/>
        </p:nvSpPr>
        <p:spPr bwMode="auto">
          <a:xfrm>
            <a:off x="457200" y="3177140"/>
            <a:ext cx="8229600" cy="52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lgn="just">
              <a:buNone/>
            </a:pPr>
            <a:r>
              <a:rPr lang="en-US" altLang="en-US" dirty="0"/>
              <a:t>This shorthand syntax must be in one statement.</a:t>
            </a:r>
          </a:p>
        </p:txBody>
      </p:sp>
    </p:spTree>
    <p:extLst>
      <p:ext uri="{BB962C8B-B14F-4D97-AF65-F5344CB8AC3E}">
        <p14:creationId xmlns:p14="http://schemas.microsoft.com/office/powerpoint/2010/main" val="11586395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sz="3600" dirty="0"/>
              <a:t>Declaring, creating, initializing Using the Shorthand Notation</a:t>
            </a:r>
            <a:endParaRPr lang="en-US" altLang="en-US" dirty="0" smtClean="0"/>
          </a:p>
        </p:txBody>
      </p:sp>
      <p:pic>
        <p:nvPicPr>
          <p:cNvPr id="3" name="Picture 2" descr=" Computer code reads, Double left bracket right bracket my List equals left parenthesis 1.9 comma 2.9 comma 3.4 comma 3.5 right parenthesis semicolon."/>
          <p:cNvPicPr>
            <a:picLocks noChangeAspect="1"/>
          </p:cNvPicPr>
          <p:nvPr/>
        </p:nvPicPr>
        <p:blipFill>
          <a:blip r:embed="rId3"/>
          <a:stretch>
            <a:fillRect/>
          </a:stretch>
        </p:blipFill>
        <p:spPr>
          <a:xfrm>
            <a:off x="457200" y="1763733"/>
            <a:ext cx="7486537" cy="640135"/>
          </a:xfrm>
          <a:prstGeom prst="rect">
            <a:avLst/>
          </a:prstGeom>
        </p:spPr>
      </p:pic>
      <p:sp>
        <p:nvSpPr>
          <p:cNvPr id="6" name="Content Placeholder 3"/>
          <p:cNvSpPr txBox="1">
            <a:spLocks/>
          </p:cNvSpPr>
          <p:nvPr/>
        </p:nvSpPr>
        <p:spPr bwMode="auto">
          <a:xfrm>
            <a:off x="457200" y="2446278"/>
            <a:ext cx="8229600" cy="85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lgn="just">
              <a:buNone/>
            </a:pPr>
            <a:r>
              <a:rPr lang="en-US" altLang="en-US" dirty="0">
                <a:cs typeface="Times New Roman" pitchFamily="18" charset="0"/>
              </a:rPr>
              <a:t>This shorthand notation is equivalent to the following statements:</a:t>
            </a:r>
            <a:endParaRPr lang="en-US" altLang="en-US" dirty="0"/>
          </a:p>
        </p:txBody>
      </p:sp>
      <p:pic>
        <p:nvPicPr>
          <p:cNvPr id="8" name="Picture 4" descr="Line 1. double left bracket right bracket my List equals new double left bracket 4 right bracket semicolon. Line 2. My List left bracket 0 right bracket equals 1.9 semicolon. Line 3. my List left bracket 1 right bracket equals 2.9 semicolon. Line 4. my List left bracket 2 right bracket equals 3.4 semicolon. Line 5. my List left bracket 3 right bracket equals 3.5 semicolon."/>
          <p:cNvPicPr>
            <a:picLocks noChangeAspect="1"/>
          </p:cNvPicPr>
          <p:nvPr/>
        </p:nvPicPr>
        <p:blipFill>
          <a:blip r:embed="rId4"/>
          <a:stretch>
            <a:fillRect/>
          </a:stretch>
        </p:blipFill>
        <p:spPr>
          <a:xfrm>
            <a:off x="457200" y="3356047"/>
            <a:ext cx="6206266" cy="2840982"/>
          </a:xfrm>
          <a:prstGeom prst="rect">
            <a:avLst/>
          </a:prstGeom>
        </p:spPr>
      </p:pic>
    </p:spTree>
    <p:extLst>
      <p:ext uri="{BB962C8B-B14F-4D97-AF65-F5344CB8AC3E}">
        <p14:creationId xmlns:p14="http://schemas.microsoft.com/office/powerpoint/2010/main" val="339367129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sz="3600" dirty="0" smtClean="0">
                <a:cs typeface="Times New Roman" pitchFamily="18" charset="0"/>
              </a:rPr>
              <a:t>Caution</a:t>
            </a:r>
            <a:endParaRPr lang="en-US" altLang="en-US" dirty="0" smtClean="0"/>
          </a:p>
        </p:txBody>
      </p:sp>
      <p:sp>
        <p:nvSpPr>
          <p:cNvPr id="6" name="Content Placeholder 2"/>
          <p:cNvSpPr txBox="1">
            <a:spLocks/>
          </p:cNvSpPr>
          <p:nvPr/>
        </p:nvSpPr>
        <p:spPr bwMode="auto">
          <a:xfrm>
            <a:off x="457200" y="1618506"/>
            <a:ext cx="8229600" cy="1634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altLang="en-US" dirty="0">
                <a:cs typeface="Times New Roman" pitchFamily="18" charset="0"/>
              </a:rPr>
              <a:t>Using the shorthand notation, you have to declare, create, and initialize the array all in one statement. Splitting it would cause a syntax error. For example, the following is wrong:</a:t>
            </a:r>
            <a:endParaRPr lang="en-US" altLang="en-US" dirty="0"/>
          </a:p>
        </p:txBody>
      </p:sp>
      <p:pic>
        <p:nvPicPr>
          <p:cNvPr id="5" name="Picture 3" descr="Computer code has 2 lines. The lines read as follows. Line 1. double left bracket right bracket my List semicolon. Line 2. my List equals left brace 1.9 comma 2.9 comma 3.4 comma 3.5 right brace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490790"/>
            <a:ext cx="3893419" cy="1214525"/>
          </a:xfrm>
          <a:prstGeom prst="rect">
            <a:avLst/>
          </a:prstGeom>
        </p:spPr>
      </p:pic>
    </p:spTree>
    <p:extLst>
      <p:ext uri="{BB962C8B-B14F-4D97-AF65-F5344CB8AC3E}">
        <p14:creationId xmlns:p14="http://schemas.microsoft.com/office/powerpoint/2010/main" val="272353264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 of 16)</a:t>
            </a:r>
          </a:p>
        </p:txBody>
      </p:sp>
      <p:pic>
        <p:nvPicPr>
          <p:cNvPr id="3" name="Picture 2" descr="Computer code has 9 lines. The lines read as follows. Line 1. public class Test left brace. Line 2, indented once. public static void main left parenthesis String left bracket right bracket a r g s right parenthesis left brace. Line 3, indented once. i n t left bracket right bracket values equals new i n t left bracket 5 right bracket semicolon. This line is highlighted and indicates, Declare array variable values, create an array, and assign its reference to values. This line points array created. Line 4, indented once. for left parenthesis i n t, i equals I semicolon I less than sign 5 semicolon i plus plus right parenthesis left brace. Line 5, indented twice. values left bracket i right bracket equals i plus values left bracket i hyphen I right bracket semicolon. Line 6, indented once. right brace. Line 7, indented once. values left bracket 0 right bracket equals values left bracket I right bracket plus values left bracket 4 right bracket semicolon. Line 8, indented once. right brace. Line 9. right brace. The integer array is created with variable 0 to 4 and its corresponding memory allocations are displayed with value 0. "/>
          <p:cNvPicPr>
            <a:picLocks noChangeAspect="1"/>
          </p:cNvPicPr>
          <p:nvPr/>
        </p:nvPicPr>
        <p:blipFill>
          <a:blip r:embed="rId3"/>
          <a:stretch>
            <a:fillRect/>
          </a:stretch>
        </p:blipFill>
        <p:spPr>
          <a:xfrm>
            <a:off x="457200" y="1904637"/>
            <a:ext cx="6922339" cy="3458403"/>
          </a:xfrm>
          <a:prstGeom prst="rect">
            <a:avLst/>
          </a:prstGeom>
        </p:spPr>
      </p:pic>
    </p:spTree>
    <p:extLst>
      <p:ext uri="{BB962C8B-B14F-4D97-AF65-F5344CB8AC3E}">
        <p14:creationId xmlns:p14="http://schemas.microsoft.com/office/powerpoint/2010/main" val="17878350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(2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n t, i equals 1 are highlighted and indicates, i becomes 1.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with variable 0 to 4 and its corresponding memory allocations are displayed with value 0."/>
          <p:cNvPicPr>
            <a:picLocks noChangeAspect="1"/>
          </p:cNvPicPr>
          <p:nvPr/>
        </p:nvPicPr>
        <p:blipFill>
          <a:blip r:embed="rId3"/>
          <a:stretch>
            <a:fillRect/>
          </a:stretch>
        </p:blipFill>
        <p:spPr>
          <a:xfrm>
            <a:off x="457200" y="1733023"/>
            <a:ext cx="7632854" cy="3834716"/>
          </a:xfrm>
          <a:prstGeom prst="rect">
            <a:avLst/>
          </a:prstGeom>
        </p:spPr>
      </p:pic>
    </p:spTree>
    <p:extLst>
      <p:ext uri="{BB962C8B-B14F-4D97-AF65-F5344CB8AC3E}">
        <p14:creationId xmlns:p14="http://schemas.microsoft.com/office/powerpoint/2010/main" val="185928946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(3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less than sign 5 are highlighted and indicates, I (equals 1) is less than 5.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with variable 0 to 4 and its corresponding memory allocations are displayed with value 0."/>
          <p:cNvPicPr>
            <a:picLocks noChangeAspect="1"/>
          </p:cNvPicPr>
          <p:nvPr/>
        </p:nvPicPr>
        <p:blipFill>
          <a:blip r:embed="rId3"/>
          <a:stretch>
            <a:fillRect/>
          </a:stretch>
        </p:blipFill>
        <p:spPr>
          <a:xfrm>
            <a:off x="457200" y="1713772"/>
            <a:ext cx="7632854" cy="3834716"/>
          </a:xfrm>
          <a:prstGeom prst="rect">
            <a:avLst/>
          </a:prstGeom>
        </p:spPr>
      </p:pic>
    </p:spTree>
    <p:extLst>
      <p:ext uri="{BB962C8B-B14F-4D97-AF65-F5344CB8AC3E}">
        <p14:creationId xmlns:p14="http://schemas.microsoft.com/office/powerpoint/2010/main" val="240275185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noChangeArrowheads="1"/>
          </p:cNvSpPr>
          <p:nvPr>
            <p:ph type="title"/>
          </p:nvPr>
        </p:nvSpPr>
        <p:spPr/>
        <p:txBody>
          <a:bodyPr/>
          <a:lstStyle/>
          <a:p>
            <a:r>
              <a:rPr lang="en-US" altLang="en-US" smtClean="0"/>
              <a:t>Opening Problem</a:t>
            </a:r>
          </a:p>
        </p:txBody>
      </p:sp>
      <p:sp>
        <p:nvSpPr>
          <p:cNvPr id="5" name="Content Placeholder 2"/>
          <p:cNvSpPr>
            <a:spLocks noGrp="1"/>
          </p:cNvSpPr>
          <p:nvPr>
            <p:ph type="body" idx="1"/>
          </p:nvPr>
        </p:nvSpPr>
        <p:spPr/>
        <p:txBody>
          <a:bodyPr/>
          <a:lstStyle/>
          <a:p>
            <a:pPr marL="0" indent="0">
              <a:buNone/>
            </a:pPr>
            <a:r>
              <a:rPr lang="en-US" altLang="en-US" dirty="0"/>
              <a:t>Read one hundred numbers, compute their average, and find out how many numbers are above the average.</a:t>
            </a:r>
          </a:p>
        </p:txBody>
      </p:sp>
    </p:spTree>
    <p:extLst>
      <p:ext uri="{BB962C8B-B14F-4D97-AF65-F5344CB8AC3E}">
        <p14:creationId xmlns:p14="http://schemas.microsoft.com/office/powerpoint/2010/main" val="27036143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(4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Line 5, indented 3 times. values left bracket i right bracket equals i plus values left bracket i hyphen 1 right bracket semicolon. This line is highlighted and indicates, After this line is executed, value left bracket 1 right bracket is 1. This line points the integer array variable 1. Line 6, indented twice. right brace. Line 7, indented twice. values left bracket 0 right bracket equals values left bracket 1 right bracket plus values left bracket 4 right bracket semicolon. Line 8, indented once. right brace. Line 9. right brace. The integer array is created with variable 0 to 4 and its corresponding memory allocations are displayed with value 0."/>
          <p:cNvPicPr>
            <a:picLocks noChangeAspect="1"/>
          </p:cNvPicPr>
          <p:nvPr/>
        </p:nvPicPr>
        <p:blipFill>
          <a:blip r:embed="rId3"/>
          <a:stretch>
            <a:fillRect/>
          </a:stretch>
        </p:blipFill>
        <p:spPr>
          <a:xfrm>
            <a:off x="457200" y="1931624"/>
            <a:ext cx="7632854" cy="3822523"/>
          </a:xfrm>
          <a:prstGeom prst="rect">
            <a:avLst/>
          </a:prstGeom>
        </p:spPr>
      </p:pic>
    </p:spTree>
    <p:extLst>
      <p:ext uri="{BB962C8B-B14F-4D97-AF65-F5344CB8AC3E}">
        <p14:creationId xmlns:p14="http://schemas.microsoft.com/office/powerpoint/2010/main" val="180826796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(5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plus plus are highlighted and indicates, After i plus plus, i becomes 2.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first iteration with variable 0 to 4 and its corresponding memory allocations are displayed with value 0."/>
          <p:cNvPicPr>
            <a:picLocks noChangeAspect="1"/>
          </p:cNvPicPr>
          <p:nvPr/>
        </p:nvPicPr>
        <p:blipFill>
          <a:blip r:embed="rId3"/>
          <a:stretch>
            <a:fillRect/>
          </a:stretch>
        </p:blipFill>
        <p:spPr>
          <a:xfrm>
            <a:off x="457200" y="1629051"/>
            <a:ext cx="7754784" cy="4273666"/>
          </a:xfrm>
          <a:prstGeom prst="rect">
            <a:avLst/>
          </a:prstGeom>
        </p:spPr>
      </p:pic>
    </p:spTree>
    <p:extLst>
      <p:ext uri="{BB962C8B-B14F-4D97-AF65-F5344CB8AC3E}">
        <p14:creationId xmlns:p14="http://schemas.microsoft.com/office/powerpoint/2010/main" val="245202263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(6 of 16)</a:t>
            </a:r>
          </a:p>
        </p:txBody>
      </p:sp>
      <p:pic>
        <p:nvPicPr>
          <p:cNvPr id="2" name="Picture 2" descr="Computer code has 11 lines. The lines read as follows. Line 1. public class Test left brace. Line 2, indented once. public static void main left parenthesis String left bracket right bracket. Line 3, indented twice. a r g s right parenthesis left brace. Line 4, indented twice. i n t, a values i n t left bracket 5 right bracket semicolon. Line 5, indented 3 times. for left parenthesis i n t, i equals 1 semicolon i less than sign 5 semicolon i plus plus right parenthesis left brace. The words, i plus plus are highlighted and indicates, i (equals 2) is less than 5. Line 6, indented twice. values left bracket i right bracket equals i plus values left bracket i hyphen 1 right bracket semicolon. Line 7, indented twice. right brace. Line 8, indented once. values left bracket 0 right bracket equals values left bracket 1 right bracket plus. Line 9. Indented twice. values left bracket 4 right bracket. Line 10. right brace. Line 11. right brace. The integer array is created after the first iteration with variable 0 to 4 and its corresponding memory allocations are displayed with value 0."/>
          <p:cNvPicPr>
            <a:picLocks noChangeAspect="1"/>
          </p:cNvPicPr>
          <p:nvPr/>
        </p:nvPicPr>
        <p:blipFill>
          <a:blip r:embed="rId3"/>
          <a:stretch>
            <a:fillRect/>
          </a:stretch>
        </p:blipFill>
        <p:spPr>
          <a:xfrm>
            <a:off x="457200" y="1670435"/>
            <a:ext cx="8096190" cy="4383404"/>
          </a:xfrm>
          <a:prstGeom prst="rect">
            <a:avLst/>
          </a:prstGeom>
        </p:spPr>
      </p:pic>
    </p:spTree>
    <p:extLst>
      <p:ext uri="{BB962C8B-B14F-4D97-AF65-F5344CB8AC3E}">
        <p14:creationId xmlns:p14="http://schemas.microsoft.com/office/powerpoint/2010/main" val="327377470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(7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Line 5, indented 3 times. values left bracket i right bracket equals i plus values left bracket i hyphen 1 right bracket semicolon. This line is highlighted and indicates After this line is executed, values left bracket 2 right bracket is 3 (2 plus 1). This line point integer array variable 2 with a memory location 3. Line 6, indented twice. right brace. Line 7, indented twice. values left bracket 0 right bracket equals values left bracket 1 right bracket plus values left bracket 4 right bracket semicolon. Line 8, indented once. right brace. Line 9. right brace. The integer array is created after the second iteration with variable 0 to 4 and its corresponding memory allocations are displayed with value 0,0; 1,1; 2,3; 3,0; 4,0."/>
          <p:cNvPicPr>
            <a:picLocks noChangeAspect="1"/>
          </p:cNvPicPr>
          <p:nvPr/>
        </p:nvPicPr>
        <p:blipFill>
          <a:blip r:embed="rId3"/>
          <a:stretch>
            <a:fillRect/>
          </a:stretch>
        </p:blipFill>
        <p:spPr>
          <a:xfrm>
            <a:off x="457200" y="1681367"/>
            <a:ext cx="7632854" cy="3822523"/>
          </a:xfrm>
          <a:prstGeom prst="rect">
            <a:avLst/>
          </a:prstGeom>
        </p:spPr>
      </p:pic>
    </p:spTree>
    <p:extLst>
      <p:ext uri="{BB962C8B-B14F-4D97-AF65-F5344CB8AC3E}">
        <p14:creationId xmlns:p14="http://schemas.microsoft.com/office/powerpoint/2010/main" val="326353123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(8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plus plus are highlighted and indicates, After this, i becomes 3.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second iteration with variable 0 to 4 and its corresponding memory allocations are displayed with value 0,0; 1,1; 2,3; 3,0; 4,0."/>
          <p:cNvPicPr>
            <a:picLocks noChangeAspect="1"/>
          </p:cNvPicPr>
          <p:nvPr/>
        </p:nvPicPr>
        <p:blipFill>
          <a:blip r:embed="rId3"/>
          <a:stretch>
            <a:fillRect/>
          </a:stretch>
        </p:blipFill>
        <p:spPr>
          <a:xfrm>
            <a:off x="457200" y="1627145"/>
            <a:ext cx="7632854" cy="3834716"/>
          </a:xfrm>
          <a:prstGeom prst="rect">
            <a:avLst/>
          </a:prstGeom>
        </p:spPr>
      </p:pic>
    </p:spTree>
    <p:extLst>
      <p:ext uri="{BB962C8B-B14F-4D97-AF65-F5344CB8AC3E}">
        <p14:creationId xmlns:p14="http://schemas.microsoft.com/office/powerpoint/2010/main" val="293310335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(9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less than 5 are highlighted and indicates, i (=3) is still less than 5.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second iteration with variable 0 to 4 and its corresponding memory allocations are displayed with value 0,0; 1,1; 2,3; 3,0; 4,0."/>
          <p:cNvPicPr>
            <a:picLocks noChangeAspect="1"/>
          </p:cNvPicPr>
          <p:nvPr/>
        </p:nvPicPr>
        <p:blipFill>
          <a:blip r:embed="rId3"/>
          <a:stretch>
            <a:fillRect/>
          </a:stretch>
        </p:blipFill>
        <p:spPr>
          <a:xfrm>
            <a:off x="457200" y="1848692"/>
            <a:ext cx="8138865" cy="3718882"/>
          </a:xfrm>
          <a:prstGeom prst="rect">
            <a:avLst/>
          </a:prstGeom>
        </p:spPr>
      </p:pic>
    </p:spTree>
    <p:extLst>
      <p:ext uri="{BB962C8B-B14F-4D97-AF65-F5344CB8AC3E}">
        <p14:creationId xmlns:p14="http://schemas.microsoft.com/office/powerpoint/2010/main" val="266262352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(10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Line 5, indented 3 times. values left bracket i right bracket equals i plus values left bracket i hyphen 1 right bracket semicolon. This line is highlighted and indicates, after this line, values left bracket 3 right bracket becomes 6 (3plus 3). This points integer variable 3 with memory location 6. Line 6, indented twice. right brace. Line 7, indented twice. values left bracket 0 right bracket equals values left bracket 1 right bracket plus values left bracket 4 right bracket semicolon. Line 8, indented once. right brace. Line 9. right brace. The integer array is created after the third iteration with variable 0 to 4 and its corresponding memory allocations are displayed with value 0,0; 1,1; 2,3; 3,6; 4,0."/>
          <p:cNvPicPr>
            <a:picLocks noChangeAspect="1"/>
          </p:cNvPicPr>
          <p:nvPr/>
        </p:nvPicPr>
        <p:blipFill>
          <a:blip r:embed="rId3"/>
          <a:stretch>
            <a:fillRect/>
          </a:stretch>
        </p:blipFill>
        <p:spPr>
          <a:xfrm>
            <a:off x="457200" y="1684420"/>
            <a:ext cx="7072357" cy="3016879"/>
          </a:xfrm>
          <a:prstGeom prst="rect">
            <a:avLst/>
          </a:prstGeom>
        </p:spPr>
      </p:pic>
    </p:spTree>
    <p:extLst>
      <p:ext uri="{BB962C8B-B14F-4D97-AF65-F5344CB8AC3E}">
        <p14:creationId xmlns:p14="http://schemas.microsoft.com/office/powerpoint/2010/main" val="107570643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(11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plus plus are highlighted and indicates, After this, i becomes 4.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third iteration with variable 0 to 4 and its corresponding memory allocations are displayed with value 0,0; 1,1; 2,3; 3,6; 4,0."/>
          <p:cNvPicPr>
            <a:picLocks noChangeAspect="1"/>
          </p:cNvPicPr>
          <p:nvPr/>
        </p:nvPicPr>
        <p:blipFill>
          <a:blip r:embed="rId3"/>
          <a:stretch>
            <a:fillRect/>
          </a:stretch>
        </p:blipFill>
        <p:spPr>
          <a:xfrm>
            <a:off x="457200" y="1766699"/>
            <a:ext cx="7602401" cy="3435280"/>
          </a:xfrm>
          <a:prstGeom prst="rect">
            <a:avLst/>
          </a:prstGeom>
        </p:spPr>
      </p:pic>
    </p:spTree>
    <p:extLst>
      <p:ext uri="{BB962C8B-B14F-4D97-AF65-F5344CB8AC3E}">
        <p14:creationId xmlns:p14="http://schemas.microsoft.com/office/powerpoint/2010/main" val="248495909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(12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less than sign 5 are highlighted and indicates, i equals 4 is still less than 5.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third iteration with variable 0 to 4 and its corresponding memory allocations are displayed with value 0,0; 1,1; 2,3; 3,6; 4,0."/>
          <p:cNvPicPr>
            <a:picLocks noChangeAspect="1"/>
          </p:cNvPicPr>
          <p:nvPr/>
        </p:nvPicPr>
        <p:blipFill>
          <a:blip r:embed="rId3"/>
          <a:stretch>
            <a:fillRect/>
          </a:stretch>
        </p:blipFill>
        <p:spPr>
          <a:xfrm>
            <a:off x="457200" y="1655545"/>
            <a:ext cx="7805786" cy="3527183"/>
          </a:xfrm>
          <a:prstGeom prst="rect">
            <a:avLst/>
          </a:prstGeom>
        </p:spPr>
      </p:pic>
    </p:spTree>
    <p:extLst>
      <p:ext uri="{BB962C8B-B14F-4D97-AF65-F5344CB8AC3E}">
        <p14:creationId xmlns:p14="http://schemas.microsoft.com/office/powerpoint/2010/main" val="120096876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(13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Line 5, indented 3 times. values left bracket i right bracket equals i plus values left bracket i hyphen 1 right bracket semicolon. This line is highlighted and indicates, After this, values left bracket 4 right bracket becomes 10(4 plus 6). This line points the integer value 4 with a memory location 10. Line 6, indented twice. right brace. Line 7, indented twice. values left bracket 0 right bracket equals values left bracket 1 right bracket plus values left bracket 4 right bracket semicolon. Line 8, indented once. right brace. Line 9. right brace. The integer array is created after the forth iteration with variable 0 to 4 and its corresponding memory allocations are displayed with value 0,0; 1,1; 2,3; 3,6; 4,10."/>
          <p:cNvPicPr>
            <a:picLocks noChangeAspect="1"/>
          </p:cNvPicPr>
          <p:nvPr/>
        </p:nvPicPr>
        <p:blipFill>
          <a:blip r:embed="rId3"/>
          <a:stretch>
            <a:fillRect/>
          </a:stretch>
        </p:blipFill>
        <p:spPr>
          <a:xfrm>
            <a:off x="457200" y="1713773"/>
            <a:ext cx="7632854" cy="3834716"/>
          </a:xfrm>
          <a:prstGeom prst="rect">
            <a:avLst/>
          </a:prstGeom>
        </p:spPr>
      </p:pic>
    </p:spTree>
    <p:extLst>
      <p:ext uri="{BB962C8B-B14F-4D97-AF65-F5344CB8AC3E}">
        <p14:creationId xmlns:p14="http://schemas.microsoft.com/office/powerpoint/2010/main" val="66451916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noChangeArrowheads="1"/>
          </p:cNvSpPr>
          <p:nvPr>
            <p:ph type="title"/>
          </p:nvPr>
        </p:nvSpPr>
        <p:spPr/>
        <p:txBody>
          <a:bodyPr/>
          <a:lstStyle/>
          <a:p>
            <a:r>
              <a:rPr lang="en-US" altLang="en-US" dirty="0" smtClean="0"/>
              <a:t>Objectives </a:t>
            </a:r>
            <a:r>
              <a:rPr lang="en-US" altLang="en-US" sz="2000" b="0" dirty="0" smtClean="0"/>
              <a:t>(1 of 3)</a:t>
            </a:r>
          </a:p>
        </p:txBody>
      </p:sp>
      <p:sp>
        <p:nvSpPr>
          <p:cNvPr id="8196" name="Content Placeholder 2"/>
          <p:cNvSpPr>
            <a:spLocks noGrp="1" noChangeArrowheads="1"/>
          </p:cNvSpPr>
          <p:nvPr>
            <p:ph type="body" idx="1"/>
          </p:nvPr>
        </p:nvSpPr>
        <p:spPr/>
        <p:txBody>
          <a:bodyPr/>
          <a:lstStyle/>
          <a:p>
            <a:pPr marL="0" indent="0">
              <a:buNone/>
              <a:defRPr/>
            </a:pPr>
            <a:r>
              <a:rPr lang="en-US" b="1" dirty="0" smtClean="0">
                <a:solidFill>
                  <a:schemeClr val="tx2"/>
                </a:solidFill>
              </a:rPr>
              <a:t>7.1 </a:t>
            </a:r>
            <a:r>
              <a:rPr lang="en-US" dirty="0" smtClean="0"/>
              <a:t>To </a:t>
            </a:r>
            <a:r>
              <a:rPr lang="en-US" dirty="0"/>
              <a:t>describe why arrays are necessary in programming (§7.1).</a:t>
            </a:r>
          </a:p>
          <a:p>
            <a:pPr marL="0" indent="0">
              <a:buNone/>
              <a:defRPr/>
            </a:pPr>
            <a:r>
              <a:rPr lang="en-US" b="1" dirty="0" smtClean="0">
                <a:solidFill>
                  <a:schemeClr val="tx2"/>
                </a:solidFill>
              </a:rPr>
              <a:t>7.2 </a:t>
            </a:r>
            <a:r>
              <a:rPr lang="en-US" dirty="0" smtClean="0"/>
              <a:t>To </a:t>
            </a:r>
            <a:r>
              <a:rPr lang="en-US" dirty="0"/>
              <a:t>declare array reference variables and create arrays </a:t>
            </a:r>
            <a:r>
              <a:rPr lang="en-US" dirty="0" smtClean="0"/>
              <a:t>(§7.2.1-7.2.2</a:t>
            </a:r>
            <a:r>
              <a:rPr lang="en-US" dirty="0"/>
              <a:t>).</a:t>
            </a:r>
          </a:p>
          <a:p>
            <a:pPr marL="0" indent="0">
              <a:buNone/>
              <a:defRPr/>
            </a:pPr>
            <a:r>
              <a:rPr lang="en-US" b="1" dirty="0" smtClean="0">
                <a:solidFill>
                  <a:schemeClr val="tx2"/>
                </a:solidFill>
              </a:rPr>
              <a:t>7.3 </a:t>
            </a:r>
            <a:r>
              <a:rPr lang="en-US" dirty="0" smtClean="0"/>
              <a:t>To </a:t>
            </a:r>
            <a:r>
              <a:rPr lang="en-US" dirty="0"/>
              <a:t>obtain array size using </a:t>
            </a:r>
            <a:r>
              <a:rPr lang="en-US" b="1" dirty="0"/>
              <a:t>arrayRefVar.length</a:t>
            </a:r>
            <a:r>
              <a:rPr lang="en-US" dirty="0"/>
              <a:t> and know default values in an array (§7.2.3).</a:t>
            </a:r>
          </a:p>
          <a:p>
            <a:pPr marL="0" indent="0">
              <a:buNone/>
              <a:defRPr/>
            </a:pPr>
            <a:r>
              <a:rPr lang="en-US" b="1" dirty="0" smtClean="0">
                <a:solidFill>
                  <a:schemeClr val="tx2"/>
                </a:solidFill>
              </a:rPr>
              <a:t>7.4 </a:t>
            </a:r>
            <a:r>
              <a:rPr lang="en-US" dirty="0" smtClean="0"/>
              <a:t>To </a:t>
            </a:r>
            <a:r>
              <a:rPr lang="en-US" dirty="0"/>
              <a:t>access array elements using indexes (§7.2.4).</a:t>
            </a:r>
          </a:p>
          <a:p>
            <a:pPr marL="0" indent="0">
              <a:buNone/>
              <a:defRPr/>
            </a:pPr>
            <a:r>
              <a:rPr lang="en-US" b="1" dirty="0" smtClean="0">
                <a:solidFill>
                  <a:schemeClr val="tx2"/>
                </a:solidFill>
              </a:rPr>
              <a:t>7.5 </a:t>
            </a:r>
            <a:r>
              <a:rPr lang="en-US" dirty="0" smtClean="0"/>
              <a:t>To </a:t>
            </a:r>
            <a:r>
              <a:rPr lang="en-US" dirty="0"/>
              <a:t>declare, create, and initialize an array using an array initializer (§7.2.5</a:t>
            </a:r>
            <a:r>
              <a:rPr lang="en-US" dirty="0" smtClean="0"/>
              <a:t>).</a:t>
            </a:r>
            <a:endParaRPr lang="en-US" dirty="0"/>
          </a:p>
        </p:txBody>
      </p:sp>
    </p:spTree>
    <p:extLst>
      <p:ext uri="{BB962C8B-B14F-4D97-AF65-F5344CB8AC3E}">
        <p14:creationId xmlns:p14="http://schemas.microsoft.com/office/powerpoint/2010/main" val="395169994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(14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plus plus are highlighted and indicates, After i plus plus, i becomes 5.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forth iteration with variable 0 to 4 and its corresponding memory allocations are displayed with value 0,0; 1,1; 2,3; 3,6; 4,10."/>
          <p:cNvPicPr>
            <a:picLocks noChangeAspect="1"/>
          </p:cNvPicPr>
          <p:nvPr/>
        </p:nvPicPr>
        <p:blipFill>
          <a:blip r:embed="rId3"/>
          <a:stretch>
            <a:fillRect/>
          </a:stretch>
        </p:blipFill>
        <p:spPr>
          <a:xfrm>
            <a:off x="457200" y="1641879"/>
            <a:ext cx="6954594" cy="4156582"/>
          </a:xfrm>
          <a:prstGeom prst="rect">
            <a:avLst/>
          </a:prstGeom>
        </p:spPr>
      </p:pic>
    </p:spTree>
    <p:extLst>
      <p:ext uri="{BB962C8B-B14F-4D97-AF65-F5344CB8AC3E}">
        <p14:creationId xmlns:p14="http://schemas.microsoft.com/office/powerpoint/2010/main" val="215673111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(15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The words, i less than sign 5 are highlighted and indicates, i (equals 5) less than 5 is false. Exit the loop.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Line 8, indented once. right brace. Line 9. right brace. The integer array is created after the forth iteration with variable 0 to 4 and its corresponding memory allocations are displayed with value 0,0; 1,1; 2,3; 3,6; 4,10."/>
          <p:cNvPicPr>
            <a:picLocks noChangeAspect="1"/>
          </p:cNvPicPr>
          <p:nvPr/>
        </p:nvPicPr>
        <p:blipFill>
          <a:blip r:embed="rId3"/>
          <a:stretch>
            <a:fillRect/>
          </a:stretch>
        </p:blipFill>
        <p:spPr>
          <a:xfrm>
            <a:off x="457200" y="1633407"/>
            <a:ext cx="6980525" cy="3706689"/>
          </a:xfrm>
          <a:prstGeom prst="rect">
            <a:avLst/>
          </a:prstGeom>
        </p:spPr>
      </p:pic>
    </p:spTree>
    <p:extLst>
      <p:ext uri="{BB962C8B-B14F-4D97-AF65-F5344CB8AC3E}">
        <p14:creationId xmlns:p14="http://schemas.microsoft.com/office/powerpoint/2010/main" val="17362407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Program with </a:t>
            </a:r>
            <a:r>
              <a:rPr lang="en-US" altLang="en-US" dirty="0" smtClean="0"/>
              <a:t>Arrays </a:t>
            </a:r>
            <a:r>
              <a:rPr lang="en-US" altLang="en-US" sz="2000" b="0" dirty="0" smtClean="0"/>
              <a:t>(16 of 16)</a:t>
            </a:r>
          </a:p>
        </p:txBody>
      </p:sp>
      <p:pic>
        <p:nvPicPr>
          <p:cNvPr id="2" name="Picture 2" descr="Computer code has 9 lines. The lines read as follows. Line 1. public class Test left brace. Line 2, indented once. public static void main left parenthesis String left bracket right bracket a r g s right parenthesis left brace. Line 3, indented twice. i n t, a values i n t left bracket 5 right bracket semicolon. Line 4, indented twice. for left parenthesis i n t, i equals 1 semicolon i less than sign 5 semicolon i plus plus right parenthesis left brace. Line 5, indented 3 times. values left bracket i right bracket equals i plus values left bracket i hyphen 1 right bracket semicolon. Line 6, indented twice. right brace. Line 7, indented twice. values left bracket 0 right bracket equals values left bracket 1 right bracket plus values left bracket 4 right bracket semicolon. This line is highlighted and indicates, After this line, Values left bracket 0 right bracket is 11 (1 plus 10). It points the integer variable 0 with memory location 11. Line 8, indented once. right brace. Line 9. right brace. The integer array is created with variable 0 to 4 and its corresponding memory allocations are displayed with value 0,11; 1,1; 2,3; 3,6; 4,10."/>
          <p:cNvPicPr>
            <a:picLocks noChangeAspect="1"/>
          </p:cNvPicPr>
          <p:nvPr/>
        </p:nvPicPr>
        <p:blipFill>
          <a:blip r:embed="rId3"/>
          <a:stretch>
            <a:fillRect/>
          </a:stretch>
        </p:blipFill>
        <p:spPr>
          <a:xfrm>
            <a:off x="457200" y="1694522"/>
            <a:ext cx="7968163" cy="3834716"/>
          </a:xfrm>
          <a:prstGeom prst="rect">
            <a:avLst/>
          </a:prstGeom>
        </p:spPr>
      </p:pic>
    </p:spTree>
    <p:extLst>
      <p:ext uri="{BB962C8B-B14F-4D97-AF65-F5344CB8AC3E}">
        <p14:creationId xmlns:p14="http://schemas.microsoft.com/office/powerpoint/2010/main" val="132100821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Processing Arrays</a:t>
            </a:r>
            <a:endParaRPr lang="en-US" altLang="en-US" dirty="0" smtClean="0"/>
          </a:p>
        </p:txBody>
      </p:sp>
      <p:sp>
        <p:nvSpPr>
          <p:cNvPr id="6" name="Content Placeholder 2"/>
          <p:cNvSpPr txBox="1">
            <a:spLocks/>
          </p:cNvSpPr>
          <p:nvPr/>
        </p:nvSpPr>
        <p:spPr bwMode="auto">
          <a:xfrm>
            <a:off x="457200" y="1647381"/>
            <a:ext cx="8229600" cy="439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609600" indent="-609600">
              <a:lnSpc>
                <a:spcPct val="90000"/>
              </a:lnSpc>
              <a:spcBef>
                <a:spcPct val="50000"/>
              </a:spcBef>
              <a:buFont typeface="Monotype Sorts" pitchFamily="2" charset="2"/>
              <a:buNone/>
            </a:pPr>
            <a:r>
              <a:rPr lang="en-US" altLang="en-US" sz="2000" dirty="0">
                <a:cs typeface="Times New Roman" pitchFamily="18" charset="0"/>
              </a:rPr>
              <a:t>See the examples in the text</a:t>
            </a:r>
            <a:r>
              <a:rPr lang="en-US" altLang="en-US" sz="2000" dirty="0" smtClean="0">
                <a:cs typeface="Times New Roman" pitchFamily="18" charset="0"/>
              </a:rPr>
              <a:t>.</a:t>
            </a:r>
          </a:p>
          <a:p>
            <a:pPr marL="429768" indent="-429768">
              <a:buFont typeface="Monotype Sorts" pitchFamily="2" charset="2"/>
              <a:buAutoNum type="arabicPeriod"/>
            </a:pPr>
            <a:r>
              <a:rPr lang="en-US" altLang="en-US" sz="2000" dirty="0">
                <a:cs typeface="Times New Roman" pitchFamily="18" charset="0"/>
              </a:rPr>
              <a:t>(Initializing arrays with input values)</a:t>
            </a:r>
          </a:p>
          <a:p>
            <a:pPr marL="429768" indent="-429768">
              <a:buFont typeface="Monotype Sorts" pitchFamily="2" charset="2"/>
              <a:buAutoNum type="arabicPeriod"/>
            </a:pPr>
            <a:r>
              <a:rPr lang="en-US" altLang="en-US" sz="2000" dirty="0">
                <a:cs typeface="Times New Roman" pitchFamily="18" charset="0"/>
              </a:rPr>
              <a:t>(Initializing arrays with random values)</a:t>
            </a:r>
          </a:p>
          <a:p>
            <a:pPr marL="429768" indent="-429768">
              <a:buFont typeface="Monotype Sorts" pitchFamily="2" charset="2"/>
              <a:buAutoNum type="arabicPeriod"/>
            </a:pPr>
            <a:r>
              <a:rPr lang="en-US" altLang="en-US" sz="2000" dirty="0">
                <a:cs typeface="Times New Roman" pitchFamily="18" charset="0"/>
              </a:rPr>
              <a:t>(Printing arrays)</a:t>
            </a:r>
          </a:p>
          <a:p>
            <a:pPr marL="429768" indent="-429768">
              <a:buFont typeface="Monotype Sorts" pitchFamily="2" charset="2"/>
              <a:buAutoNum type="arabicPeriod"/>
            </a:pPr>
            <a:r>
              <a:rPr lang="en-US" altLang="en-US" sz="2000" dirty="0">
                <a:cs typeface="Times New Roman" pitchFamily="18" charset="0"/>
              </a:rPr>
              <a:t>(Summing all elements)</a:t>
            </a:r>
          </a:p>
          <a:p>
            <a:pPr marL="429768" indent="-429768">
              <a:buFont typeface="Monotype Sorts" pitchFamily="2" charset="2"/>
              <a:buAutoNum type="arabicPeriod"/>
            </a:pPr>
            <a:r>
              <a:rPr lang="en-US" altLang="en-US" sz="2000" dirty="0">
                <a:cs typeface="Times New Roman" pitchFamily="18" charset="0"/>
              </a:rPr>
              <a:t>(Finding the largest element)</a:t>
            </a:r>
          </a:p>
          <a:p>
            <a:pPr marL="429768" indent="-429768">
              <a:buFont typeface="Monotype Sorts" pitchFamily="2" charset="2"/>
              <a:buAutoNum type="arabicPeriod"/>
            </a:pPr>
            <a:r>
              <a:rPr lang="en-US" altLang="en-US" sz="2000" dirty="0">
                <a:cs typeface="Times New Roman" pitchFamily="18" charset="0"/>
              </a:rPr>
              <a:t>(Finding the smallest index of the largest element)</a:t>
            </a:r>
          </a:p>
          <a:p>
            <a:pPr marL="429768" indent="-429768">
              <a:buFont typeface="Monotype Sorts" pitchFamily="2" charset="2"/>
              <a:buAutoNum type="arabicPeriod"/>
            </a:pPr>
            <a:r>
              <a:rPr lang="en-US" altLang="en-US" sz="2000" dirty="0"/>
              <a:t>(</a:t>
            </a:r>
            <a:r>
              <a:rPr lang="en-US" altLang="en-US" sz="2000" b="1" dirty="0"/>
              <a:t>Random shuffling</a:t>
            </a:r>
            <a:r>
              <a:rPr lang="en-US" altLang="en-US" sz="2000" dirty="0"/>
              <a:t>) </a:t>
            </a:r>
          </a:p>
          <a:p>
            <a:pPr marL="429768" indent="-429768">
              <a:buFont typeface="Monotype Sorts" pitchFamily="2" charset="2"/>
              <a:buAutoNum type="arabicPeriod"/>
            </a:pPr>
            <a:r>
              <a:rPr lang="en-US" altLang="en-US" sz="2000" dirty="0"/>
              <a:t>(</a:t>
            </a:r>
            <a:r>
              <a:rPr lang="en-US" altLang="en-US" sz="2000" b="1" dirty="0"/>
              <a:t>Shifting elements</a:t>
            </a:r>
            <a:r>
              <a:rPr lang="en-US" altLang="en-US" sz="2000" dirty="0"/>
              <a:t>)</a:t>
            </a:r>
            <a:endParaRPr lang="en-US" altLang="en-US" sz="2000" dirty="0">
              <a:cs typeface="Times New Roman" pitchFamily="18" charset="0"/>
            </a:endParaRPr>
          </a:p>
        </p:txBody>
      </p:sp>
    </p:spTree>
    <p:extLst>
      <p:ext uri="{BB962C8B-B14F-4D97-AF65-F5344CB8AC3E}">
        <p14:creationId xmlns:p14="http://schemas.microsoft.com/office/powerpoint/2010/main" val="380658995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Initializing arrays with input values</a:t>
            </a:r>
            <a:endParaRPr lang="en-US" altLang="en-US" b="0" dirty="0" smtClean="0"/>
          </a:p>
        </p:txBody>
      </p:sp>
      <p:pic>
        <p:nvPicPr>
          <p:cNvPr id="4" name="Picture 2" descr="Computer code has 4 lines. The lines read as follows. Line 1. java period u t i l period Scanner input equals new java period u t i l period Scanner left parenthesis System period in right parenthesis semicolon. Line 2. System period out period print left parenthesis double quote Enter double quote plus my List period length plus double quote values colon double quote right parenthesis semicolon. Line 3. for left parenthesis i n t, i equals 0 semicolon i less than sign my List period length semicolon i plus plus right parenthesis. Line 4. My List left bracket i right bracket equals input period next Double left parenthesis right parenthesis semicolon."/>
          <p:cNvPicPr>
            <a:picLocks noChangeAspect="1"/>
          </p:cNvPicPr>
          <p:nvPr/>
        </p:nvPicPr>
        <p:blipFill>
          <a:blip r:embed="rId3"/>
          <a:stretch>
            <a:fillRect/>
          </a:stretch>
        </p:blipFill>
        <p:spPr>
          <a:xfrm>
            <a:off x="457200" y="1648486"/>
            <a:ext cx="7834384" cy="1804184"/>
          </a:xfrm>
          <a:prstGeom prst="rect">
            <a:avLst/>
          </a:prstGeom>
        </p:spPr>
      </p:pic>
    </p:spTree>
    <p:extLst>
      <p:ext uri="{BB962C8B-B14F-4D97-AF65-F5344CB8AC3E}">
        <p14:creationId xmlns:p14="http://schemas.microsoft.com/office/powerpoint/2010/main" val="111538267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Initializing arrays with random values</a:t>
            </a:r>
            <a:endParaRPr lang="en-US" altLang="en-US" b="0" dirty="0" smtClean="0"/>
          </a:p>
        </p:txBody>
      </p:sp>
      <p:pic>
        <p:nvPicPr>
          <p:cNvPr id="3" name="Picture 2" descr="Computer code has 3 lines. The lines read as follows. Line 1. for left parenthesis i n t, i equals 0 semicolon i less than sign my List period length semicolon i plus plus right parenthesis left brace. Line 2, indented once. my List left bracket i right bracket equals Math period random left parenthesis right parenthesis asterisk 100 semicolon. Line 3. right brace."/>
          <p:cNvPicPr>
            <a:picLocks noChangeAspect="1"/>
          </p:cNvPicPr>
          <p:nvPr/>
        </p:nvPicPr>
        <p:blipFill>
          <a:blip r:embed="rId3"/>
          <a:stretch>
            <a:fillRect/>
          </a:stretch>
        </p:blipFill>
        <p:spPr>
          <a:xfrm>
            <a:off x="457200" y="1732547"/>
            <a:ext cx="5666699" cy="1601106"/>
          </a:xfrm>
          <a:prstGeom prst="rect">
            <a:avLst/>
          </a:prstGeom>
        </p:spPr>
      </p:pic>
    </p:spTree>
    <p:extLst>
      <p:ext uri="{BB962C8B-B14F-4D97-AF65-F5344CB8AC3E}">
        <p14:creationId xmlns:p14="http://schemas.microsoft.com/office/powerpoint/2010/main" val="292261879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Printing arrays</a:t>
            </a:r>
            <a:endParaRPr lang="en-US" altLang="en-US" b="0" dirty="0" smtClean="0"/>
          </a:p>
        </p:txBody>
      </p:sp>
      <p:pic>
        <p:nvPicPr>
          <p:cNvPr id="4" name="Picture 2" descr="Computer code has 3 lines. The lines read as follows. Line 1. for left parenthesis i n t, i equals 0 semicolon i left angle bracket my List period length semicolon i plus plus right parenthesis left brace. Line 2, indented once. System period out period print left parenthesis my List left bracket i right bracket plus double quote double quote right parenthesis semicolon. Line 3. right brace."/>
          <p:cNvPicPr>
            <a:picLocks noChangeAspect="1"/>
          </p:cNvPicPr>
          <p:nvPr/>
        </p:nvPicPr>
        <p:blipFill>
          <a:blip r:embed="rId3"/>
          <a:stretch>
            <a:fillRect/>
          </a:stretch>
        </p:blipFill>
        <p:spPr>
          <a:xfrm>
            <a:off x="457200" y="1681044"/>
            <a:ext cx="5897769" cy="1582019"/>
          </a:xfrm>
          <a:prstGeom prst="rect">
            <a:avLst/>
          </a:prstGeom>
        </p:spPr>
      </p:pic>
    </p:spTree>
    <p:extLst>
      <p:ext uri="{BB962C8B-B14F-4D97-AF65-F5344CB8AC3E}">
        <p14:creationId xmlns:p14="http://schemas.microsoft.com/office/powerpoint/2010/main" val="194740647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Summing all elements</a:t>
            </a:r>
            <a:endParaRPr lang="en-US" altLang="en-US" b="0" dirty="0" smtClean="0"/>
          </a:p>
        </p:txBody>
      </p:sp>
      <p:pic>
        <p:nvPicPr>
          <p:cNvPr id="3" name="Picture 2" descr="Computer code has 4 lines. The lines read as follows. Line 1. double total equals 0 semicolon. Line 2. for left parenthesis i n t, i equals 0 semicolon i less than sign my List period length semicolon i plus plus right parenthesis left brace. Line 3, indented once. total plus equals my List left bracket i right bracket semicolon. Line 4. right brace."/>
          <p:cNvPicPr>
            <a:picLocks noChangeAspect="1"/>
          </p:cNvPicPr>
          <p:nvPr/>
        </p:nvPicPr>
        <p:blipFill>
          <a:blip r:embed="rId3"/>
          <a:stretch>
            <a:fillRect/>
          </a:stretch>
        </p:blipFill>
        <p:spPr>
          <a:xfrm>
            <a:off x="457200" y="1531846"/>
            <a:ext cx="6022732" cy="2074545"/>
          </a:xfrm>
          <a:prstGeom prst="rect">
            <a:avLst/>
          </a:prstGeom>
        </p:spPr>
      </p:pic>
    </p:spTree>
    <p:extLst>
      <p:ext uri="{BB962C8B-B14F-4D97-AF65-F5344CB8AC3E}">
        <p14:creationId xmlns:p14="http://schemas.microsoft.com/office/powerpoint/2010/main" val="331681003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Finding the largest element</a:t>
            </a:r>
            <a:endParaRPr lang="en-US" altLang="en-US" b="0" dirty="0" smtClean="0"/>
          </a:p>
        </p:txBody>
      </p:sp>
      <p:pic>
        <p:nvPicPr>
          <p:cNvPr id="4" name="Picture 2" descr="Computer code has 4 lines. The lines read as follows. Line 1. double max equals my List left bracket 0 right bracket semicolon. Line 2. for left parenthesis i n t, i equals 1 semicolon i less than sign my List period length semicolon i plus plus right parenthesis left brace. Line 3, indented once. if left parenthesis my List left bracket i right bracket greater than sign max right parenthesis max equals my List left bracket i right bracket semicolon. Line 4. right brace."/>
          <p:cNvPicPr>
            <a:picLocks noChangeAspect="1"/>
          </p:cNvPicPr>
          <p:nvPr/>
        </p:nvPicPr>
        <p:blipFill>
          <a:blip r:embed="rId3"/>
          <a:stretch>
            <a:fillRect/>
          </a:stretch>
        </p:blipFill>
        <p:spPr>
          <a:xfrm>
            <a:off x="457200" y="1620478"/>
            <a:ext cx="6214243" cy="2102526"/>
          </a:xfrm>
          <a:prstGeom prst="rect">
            <a:avLst/>
          </a:prstGeom>
        </p:spPr>
      </p:pic>
    </p:spTree>
    <p:extLst>
      <p:ext uri="{BB962C8B-B14F-4D97-AF65-F5344CB8AC3E}">
        <p14:creationId xmlns:p14="http://schemas.microsoft.com/office/powerpoint/2010/main" val="12591421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Random shuffling</a:t>
            </a:r>
            <a:endParaRPr lang="en-US" altLang="en-US" b="0" dirty="0" smtClean="0"/>
          </a:p>
        </p:txBody>
      </p:sp>
      <p:pic>
        <p:nvPicPr>
          <p:cNvPr id="2" name="Picture 2" descr="Computer code has 9 lines. The lines read as follows. Line 1. for left parenthesis i n t, i equals 0 semicolon i less than sign my List period length negative 1 semicolon i plus plus right parenthesis left brace. Line 2, indented once. forward slash forward slash Generate an index j randomly. Line 3, indented once. i n t, j equals left parenthesis i n t right parenthesis left parenthesis Math period random left parenthesis right parenthesis. Line 4, indented twice. asterisk my List period Length right parenthesis semicolon. Line 5, indented once. forward slash forward slash Swap my List left bracket i right bracket with my List left bracket j right bracket. Line 6, indented once. double temp equals my List left bracket i right bracket semicolon. Line 7, indented once. my List left bracket i right bracket equals my List left bracket j right bracket semicolon. Line 8, indented once. my List left bracket j right bracket equals t e m p semicolon. Line 9. right brace. An array beside the code is titled, my list, has the variables top to bottom as follows, 0, 1, i, and j. a pointer value i points variable 0. J is labelled A random index. The variables I and j are swapped. "/>
          <p:cNvPicPr>
            <a:picLocks noChangeAspect="1"/>
          </p:cNvPicPr>
          <p:nvPr/>
        </p:nvPicPr>
        <p:blipFill>
          <a:blip r:embed="rId3"/>
          <a:stretch>
            <a:fillRect/>
          </a:stretch>
        </p:blipFill>
        <p:spPr>
          <a:xfrm>
            <a:off x="457200" y="1793546"/>
            <a:ext cx="7704050" cy="2271488"/>
          </a:xfrm>
          <a:prstGeom prst="rect">
            <a:avLst/>
          </a:prstGeom>
        </p:spPr>
      </p:pic>
    </p:spTree>
    <p:extLst>
      <p:ext uri="{BB962C8B-B14F-4D97-AF65-F5344CB8AC3E}">
        <p14:creationId xmlns:p14="http://schemas.microsoft.com/office/powerpoint/2010/main" val="8543703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noChangeArrowheads="1"/>
          </p:cNvSpPr>
          <p:nvPr>
            <p:ph type="title"/>
          </p:nvPr>
        </p:nvSpPr>
        <p:spPr/>
        <p:txBody>
          <a:bodyPr/>
          <a:lstStyle/>
          <a:p>
            <a:r>
              <a:rPr lang="en-US" altLang="en-US" dirty="0" smtClean="0"/>
              <a:t>Objectives </a:t>
            </a:r>
            <a:r>
              <a:rPr lang="en-US" altLang="en-US" sz="2000" b="0" dirty="0" smtClean="0"/>
              <a:t>(2 of 3)</a:t>
            </a:r>
          </a:p>
        </p:txBody>
      </p:sp>
      <p:sp>
        <p:nvSpPr>
          <p:cNvPr id="8196" name="Content Placeholder 2"/>
          <p:cNvSpPr>
            <a:spLocks noGrp="1" noChangeArrowheads="1"/>
          </p:cNvSpPr>
          <p:nvPr>
            <p:ph type="body" idx="1"/>
          </p:nvPr>
        </p:nvSpPr>
        <p:spPr/>
        <p:txBody>
          <a:bodyPr/>
          <a:lstStyle/>
          <a:p>
            <a:pPr marL="0" indent="0">
              <a:buNone/>
              <a:defRPr/>
            </a:pPr>
            <a:r>
              <a:rPr lang="en-US" sz="2200" b="1" dirty="0">
                <a:solidFill>
                  <a:schemeClr val="tx2"/>
                </a:solidFill>
              </a:rPr>
              <a:t>7.6 </a:t>
            </a:r>
            <a:r>
              <a:rPr lang="en-US" sz="2200" dirty="0"/>
              <a:t>To program common array operations (displaying arrays, summing all elements, finding the minimum and maximum elements, random shuffling, and shifting elements) (§7.2.6).</a:t>
            </a:r>
          </a:p>
          <a:p>
            <a:pPr marL="0" indent="0">
              <a:buNone/>
              <a:defRPr/>
            </a:pPr>
            <a:r>
              <a:rPr lang="en-US" sz="2200" b="1" dirty="0">
                <a:solidFill>
                  <a:schemeClr val="tx2"/>
                </a:solidFill>
              </a:rPr>
              <a:t>7.7 </a:t>
            </a:r>
            <a:r>
              <a:rPr lang="en-US" sz="2200" dirty="0"/>
              <a:t>To simplify programming using the foreach loops (§7.2.7). </a:t>
            </a:r>
            <a:endParaRPr lang="en-US" sz="2200" dirty="0" smtClean="0"/>
          </a:p>
          <a:p>
            <a:pPr marL="0" indent="0">
              <a:buNone/>
              <a:defRPr/>
            </a:pPr>
            <a:r>
              <a:rPr lang="en-US" sz="2200" b="1" dirty="0" smtClean="0">
                <a:solidFill>
                  <a:schemeClr val="tx2"/>
                </a:solidFill>
              </a:rPr>
              <a:t>7.8 </a:t>
            </a:r>
            <a:r>
              <a:rPr lang="en-US" sz="2200" dirty="0" smtClean="0"/>
              <a:t>To apply arrays in application development (</a:t>
            </a:r>
            <a:r>
              <a:rPr lang="en-US" sz="2200" b="1" dirty="0" smtClean="0"/>
              <a:t>AnalyzeNumbers</a:t>
            </a:r>
            <a:r>
              <a:rPr lang="en-US" sz="2200" dirty="0" smtClean="0"/>
              <a:t>, </a:t>
            </a:r>
            <a:r>
              <a:rPr lang="en-US" sz="2200" b="1" dirty="0" smtClean="0"/>
              <a:t>DeckOfCards</a:t>
            </a:r>
            <a:r>
              <a:rPr lang="en-US" sz="2200" dirty="0" smtClean="0"/>
              <a:t>) (§7.3-7.4).</a:t>
            </a:r>
          </a:p>
          <a:p>
            <a:pPr marL="0" indent="0">
              <a:buNone/>
              <a:defRPr/>
            </a:pPr>
            <a:r>
              <a:rPr lang="en-US" sz="2200" b="1" dirty="0" smtClean="0">
                <a:solidFill>
                  <a:schemeClr val="tx2"/>
                </a:solidFill>
              </a:rPr>
              <a:t>7.9 </a:t>
            </a:r>
            <a:r>
              <a:rPr lang="en-US" sz="2200" dirty="0" smtClean="0"/>
              <a:t>To </a:t>
            </a:r>
            <a:r>
              <a:rPr lang="en-US" sz="2200" dirty="0"/>
              <a:t>copy contents from one array to another (§7.5).</a:t>
            </a:r>
          </a:p>
          <a:p>
            <a:pPr marL="0" indent="0">
              <a:buNone/>
              <a:defRPr/>
            </a:pPr>
            <a:r>
              <a:rPr lang="en-US" sz="2200" b="1" dirty="0" smtClean="0">
                <a:solidFill>
                  <a:schemeClr val="tx2"/>
                </a:solidFill>
              </a:rPr>
              <a:t>7.10 </a:t>
            </a:r>
            <a:r>
              <a:rPr lang="en-US" sz="2200" dirty="0" smtClean="0"/>
              <a:t>To </a:t>
            </a:r>
            <a:r>
              <a:rPr lang="en-US" sz="2200" dirty="0"/>
              <a:t>develop and invoke methods with array arguments and return values (§§</a:t>
            </a:r>
            <a:r>
              <a:rPr lang="en-US" sz="2200" dirty="0" smtClean="0"/>
              <a:t>7.6-7.8).</a:t>
            </a:r>
            <a:endParaRPr lang="en-US" sz="2200" dirty="0"/>
          </a:p>
        </p:txBody>
      </p:sp>
    </p:spTree>
    <p:extLst>
      <p:ext uri="{BB962C8B-B14F-4D97-AF65-F5344CB8AC3E}">
        <p14:creationId xmlns:p14="http://schemas.microsoft.com/office/powerpoint/2010/main" val="302716485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Shifting Elements</a:t>
            </a:r>
            <a:endParaRPr lang="en-US" altLang="en-US" b="0" dirty="0" smtClean="0"/>
          </a:p>
        </p:txBody>
      </p:sp>
      <p:pic>
        <p:nvPicPr>
          <p:cNvPr id="4" name="Picture 2" descr="Computer code has 7 lines. The lines read as follows. Line 1. double t e m p equals my List left bracket 0 right bracket semicolon forward slash forward slash Retain the first element. Line 2. forward slash forward slash Shift elements left. Line 3. for left parenthesis i n t, i equals 1 semicolon i less than sign my List period length semicolon i plus plus right parenthesis left brace. Line 4. my List left bracket i minus 1 right bracket equals my List left bracket i right bracket semicolon. Line 5. right brace. Line 6. forward slash forward slash Move the first element to fill in the last position. Line 7. my List left bracket my List period length minus 1 right bracket equals t e m p semicolon. An array beside the code is titled, my list. The array elements are moved one place to the left such that the first element is moved to the last and second element is moved to first.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033028"/>
            <a:ext cx="7582034" cy="1667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307301848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Enhanced for Loop (for-each loop)</a:t>
            </a:r>
            <a:endParaRPr lang="en-US" altLang="en-US" b="0" dirty="0" smtClean="0"/>
          </a:p>
        </p:txBody>
      </p:sp>
      <p:sp>
        <p:nvSpPr>
          <p:cNvPr id="2" name="Content Placeholder 2"/>
          <p:cNvSpPr>
            <a:spLocks noGrp="1"/>
          </p:cNvSpPr>
          <p:nvPr>
            <p:ph type="body" idx="1"/>
          </p:nvPr>
        </p:nvSpPr>
        <p:spPr>
          <a:xfrm>
            <a:off x="457200" y="1600200"/>
            <a:ext cx="8229600" cy="1046747"/>
          </a:xfrm>
        </p:spPr>
        <p:txBody>
          <a:bodyPr/>
          <a:lstStyle/>
          <a:p>
            <a:pPr marL="0" indent="0">
              <a:buNone/>
            </a:pPr>
            <a:r>
              <a:rPr lang="en-US" sz="2000" dirty="0">
                <a:cs typeface="Times New Roman" pitchFamily="18" charset="0"/>
              </a:rPr>
              <a:t>JDK 1.5 introduced a new for loop that enables you to traverse the complete array sequentially without using an index variable. For example, the following code displays all elements in the array myList:</a:t>
            </a:r>
            <a:endParaRPr lang="en-US" sz="2000" dirty="0"/>
          </a:p>
        </p:txBody>
      </p:sp>
      <p:pic>
        <p:nvPicPr>
          <p:cNvPr id="5" name="Picture 3" descr="Computer code has 2 lines. The lines read as follows. Line 1. for left parenthesis double value colon my List right parenthesis. Line 2. System period out period print l n left parenthesis value right parenthesis semicolon. In general the syntax is, has 3 lines. The lines read as follows. Line 1. for left parenthesis element Type value colon array R e f V a r right parenthesis left brace. Line 2. forward slash forward slash Process the value. Line 3. right brace."/>
          <p:cNvPicPr>
            <a:picLocks noChangeAspect="1"/>
          </p:cNvPicPr>
          <p:nvPr/>
        </p:nvPicPr>
        <p:blipFill>
          <a:blip r:embed="rId3"/>
          <a:stretch>
            <a:fillRect/>
          </a:stretch>
        </p:blipFill>
        <p:spPr>
          <a:xfrm>
            <a:off x="457200" y="2761022"/>
            <a:ext cx="5038442" cy="2364032"/>
          </a:xfrm>
          <a:prstGeom prst="rect">
            <a:avLst/>
          </a:prstGeom>
        </p:spPr>
      </p:pic>
      <p:sp>
        <p:nvSpPr>
          <p:cNvPr id="7" name="Content Placeholder 4"/>
          <p:cNvSpPr txBox="1">
            <a:spLocks/>
          </p:cNvSpPr>
          <p:nvPr/>
        </p:nvSpPr>
        <p:spPr bwMode="auto">
          <a:xfrm>
            <a:off x="457200" y="5202054"/>
            <a:ext cx="8229600" cy="770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None/>
            </a:pPr>
            <a:r>
              <a:rPr lang="en-US" sz="2000" dirty="0">
                <a:cs typeface="Courier New" pitchFamily="49" charset="0"/>
              </a:rPr>
              <a:t>You still have to use an index variable if you wish to traverse the array in a different order or change the elements in the array.</a:t>
            </a:r>
            <a:endParaRPr lang="en-US" sz="2000" dirty="0"/>
          </a:p>
        </p:txBody>
      </p:sp>
    </p:spTree>
    <p:extLst>
      <p:ext uri="{BB962C8B-B14F-4D97-AF65-F5344CB8AC3E}">
        <p14:creationId xmlns:p14="http://schemas.microsoft.com/office/powerpoint/2010/main" val="123547677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Analyze Numbers</a:t>
            </a:r>
            <a:endParaRPr lang="en-US" altLang="en-US" b="0" dirty="0" smtClean="0"/>
          </a:p>
        </p:txBody>
      </p:sp>
      <p:sp>
        <p:nvSpPr>
          <p:cNvPr id="2" name="Content Placeholder 2"/>
          <p:cNvSpPr>
            <a:spLocks noGrp="1"/>
          </p:cNvSpPr>
          <p:nvPr>
            <p:ph type="body" idx="1"/>
          </p:nvPr>
        </p:nvSpPr>
        <p:spPr>
          <a:xfrm>
            <a:off x="457200" y="1600200"/>
            <a:ext cx="8229600" cy="931244"/>
          </a:xfrm>
        </p:spPr>
        <p:txBody>
          <a:bodyPr/>
          <a:lstStyle/>
          <a:p>
            <a:pPr marL="0" indent="0">
              <a:buNone/>
            </a:pPr>
            <a:r>
              <a:rPr lang="en-US" altLang="en-US" dirty="0"/>
              <a:t>Read one hundred numbers, compute their average, and find out how many numbers are above the average.</a:t>
            </a:r>
            <a:endParaRPr lang="en-US" dirty="0"/>
          </a:p>
        </p:txBody>
      </p:sp>
      <p:sp>
        <p:nvSpPr>
          <p:cNvPr id="6" name="TextBox 3">
            <a:hlinkClick r:id="rId3"/>
          </p:cNvPr>
          <p:cNvSpPr>
            <a:spLocks noChangeArrowheads="1"/>
          </p:cNvSpPr>
          <p:nvPr/>
        </p:nvSpPr>
        <p:spPr bwMode="auto">
          <a:xfrm>
            <a:off x="2151411" y="4435426"/>
            <a:ext cx="2067341"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AnalyzeNumbers</a:t>
            </a:r>
            <a:endParaRPr lang="en-US" altLang="en-US" sz="2000" dirty="0"/>
          </a:p>
        </p:txBody>
      </p:sp>
      <p:sp>
        <p:nvSpPr>
          <p:cNvPr id="5" name="TextBox 4">
            <a:hlinkClick r:id="rId4" tooltip="http://liveexample-ppe.pearsoncmg.com/LiveRun/faces/LiveExample.xhtml"/>
          </p:cNvPr>
          <p:cNvSpPr txBox="1"/>
          <p:nvPr/>
        </p:nvSpPr>
        <p:spPr>
          <a:xfrm>
            <a:off x="4724121" y="4395093"/>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331457880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Deck of </a:t>
            </a:r>
            <a:r>
              <a:rPr lang="en-US" altLang="en-US" dirty="0" smtClean="0"/>
              <a:t>Cards </a:t>
            </a:r>
            <a:r>
              <a:rPr lang="en-US" altLang="en-US" sz="2000" b="0" dirty="0" smtClean="0"/>
              <a:t>(1 of 4)</a:t>
            </a:r>
          </a:p>
        </p:txBody>
      </p:sp>
      <p:sp>
        <p:nvSpPr>
          <p:cNvPr id="2" name="Content Placeholder 2"/>
          <p:cNvSpPr>
            <a:spLocks noGrp="1"/>
          </p:cNvSpPr>
          <p:nvPr>
            <p:ph type="body" idx="1"/>
          </p:nvPr>
        </p:nvSpPr>
        <p:spPr>
          <a:xfrm>
            <a:off x="457200" y="1600199"/>
            <a:ext cx="8229600" cy="1576137"/>
          </a:xfrm>
        </p:spPr>
        <p:txBody>
          <a:bodyPr/>
          <a:lstStyle/>
          <a:p>
            <a:pPr marL="0" indent="0">
              <a:buNone/>
            </a:pPr>
            <a:r>
              <a:rPr lang="en-US" altLang="en-US" dirty="0"/>
              <a:t>The problem is to write a program that picks four cards randomly from a deck of 52 cards. All the cards can be represented using an array named deck, filled with initial values 0 to 51, as follows:</a:t>
            </a:r>
            <a:endParaRPr lang="en-US" dirty="0"/>
          </a:p>
        </p:txBody>
      </p:sp>
      <p:pic>
        <p:nvPicPr>
          <p:cNvPr id="4" name="Picture 3" descr="Computer code has 4 lines. The lines read as follows. Line 1. i n t left bracket right bracket deck equals new i n t left bracket 52 right bracket semicolon. Line 2. forward slash forward slash Initialize cards. Line 3. for left parenthesis i n t, i equals 0 semicolon i less than sign deck period length semicolon i plus plus right parenthesis. Line 4. deck left bracket i right bracket equals i semicolon."/>
          <p:cNvPicPr>
            <a:picLocks noChangeAspect="1"/>
          </p:cNvPicPr>
          <p:nvPr/>
        </p:nvPicPr>
        <p:blipFill>
          <a:blip r:embed="rId3"/>
          <a:stretch>
            <a:fillRect/>
          </a:stretch>
        </p:blipFill>
        <p:spPr>
          <a:xfrm>
            <a:off x="525906" y="3401335"/>
            <a:ext cx="6340390" cy="1633870"/>
          </a:xfrm>
          <a:prstGeom prst="rect">
            <a:avLst/>
          </a:prstGeom>
        </p:spPr>
      </p:pic>
      <p:sp>
        <p:nvSpPr>
          <p:cNvPr id="9" name="TextBox 4">
            <a:hlinkClick r:id="rId4"/>
          </p:cNvPr>
          <p:cNvSpPr>
            <a:spLocks noChangeArrowheads="1"/>
          </p:cNvSpPr>
          <p:nvPr/>
        </p:nvSpPr>
        <p:spPr bwMode="auto">
          <a:xfrm>
            <a:off x="3035159" y="5417252"/>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DeckOfCards</a:t>
            </a:r>
            <a:endParaRPr lang="en-US" altLang="en-US" sz="2000" dirty="0"/>
          </a:p>
        </p:txBody>
      </p:sp>
      <p:sp>
        <p:nvSpPr>
          <p:cNvPr id="6" name="TextBox 5">
            <a:hlinkClick r:id="rId5" tooltip="http://liveexample-ppe.pearsoncmg.com/LiveRun/faces/LiveExample.xhtml"/>
          </p:cNvPr>
          <p:cNvSpPr txBox="1"/>
          <p:nvPr/>
        </p:nvSpPr>
        <p:spPr>
          <a:xfrm>
            <a:off x="5147632" y="5376919"/>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253437847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Deck of </a:t>
            </a:r>
            <a:r>
              <a:rPr lang="en-US" altLang="en-US" dirty="0" smtClean="0"/>
              <a:t>Cards </a:t>
            </a:r>
            <a:r>
              <a:rPr lang="en-US" altLang="en-US" sz="2000" b="0" dirty="0" smtClean="0"/>
              <a:t>(2 of 4)</a:t>
            </a:r>
          </a:p>
        </p:txBody>
      </p:sp>
      <p:pic>
        <p:nvPicPr>
          <p:cNvPr id="7" name="Picture 2" descr="An illustration of deck of cards. The cards are given initial value 0 to 51 and are divided as follow. 13 cards of each suits spades, hearts, diamonds, and clubs, are each given initial value, 0 to 13, 13 to 26, 26 to 38, 39 to 51, respectively. A 52 element array named, deck, has cards arranged from index left bracket 0 right bracket to index left bracket 51 right bracket such that each index has a card with same initial value. The cards in the deck array are shuffled randomly and the resultant array is displayed. After shuffling, the indices and corresponding values are as follows. left bracket 0 right bracket, 6; left bracket 1 right bracket, 48; left bracket 2 right bracket, 11; left bracket 3 right bracket, 24. The card 6 presented in index left bracket 0 right bracket, is card 7, 6 % 13=6, of Spades, 7 over 13 is 0. The card 48 presented in index left bracket 1 right bracket, is card 10, 48 % 13=9, of Clubs, 48 over 13 is 3. The card 11 presented in index left bracket 2 right bracket, is the queen, 11 % 13=11, of Spades, 11 over 13 is 0. The card 24 presented in index left bracket 3 right bracket, is the queen, 24 % 13=11, of Hearts, 24 over 13 is 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91" y="1779282"/>
            <a:ext cx="6860039" cy="3667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49434995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Deck of </a:t>
            </a:r>
            <a:r>
              <a:rPr lang="en-US" altLang="en-US" dirty="0" smtClean="0"/>
              <a:t>Cards </a:t>
            </a:r>
            <a:r>
              <a:rPr lang="en-US" altLang="en-US" sz="2000" b="0" dirty="0" smtClean="0"/>
              <a:t>(3 of 4)</a:t>
            </a:r>
          </a:p>
        </p:txBody>
      </p:sp>
      <p:pic>
        <p:nvPicPr>
          <p:cNvPr id="7" name="Picture 2" descr="A deck of cards is divided as per the formula, Card number over 13, into four suits, Spades, Hearts, Diamonds, Clubs of cards and given values 0, 1, 2, and 3, respectively. Each suit is again divided using formula, card number percent sign 13, and given initial values from 0 to 12 such as, 0, Ace; 1, 2; 10, Jack; 11, Queen; 12, 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32297"/>
            <a:ext cx="7552256" cy="2686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8" name="TextBox 3">
            <a:hlinkClick r:id="rId4" action="ppaction://program" highlightClick="1"/>
          </p:cNvPr>
          <p:cNvSpPr>
            <a:spLocks noChangeArrowheads="1"/>
          </p:cNvSpPr>
          <p:nvPr/>
        </p:nvSpPr>
        <p:spPr bwMode="auto">
          <a:xfrm>
            <a:off x="819879" y="5371428"/>
            <a:ext cx="3752121" cy="378697"/>
          </a:xfrm>
          <a:prstGeom prst="actionButtonBlank">
            <a:avLst/>
          </a:prstGeom>
          <a:solidFill>
            <a:srgbClr val="38A1BA"/>
          </a:solidFill>
          <a:ln>
            <a:noFill/>
          </a:ln>
          <a:effectLst>
            <a:prstShdw prst="shdw17" dist="17961" dir="2700000">
              <a:srgbClr val="226170"/>
            </a:prstShdw>
          </a:effectLst>
          <a:extLst>
            <a:ext uri="{91240B29-F687-4F45-9708-019B960494DF}">
              <a14:hiddenLine xmlns:a14="http://schemas.microsoft.com/office/drawing/2010/main" w="19050">
                <a:solidFill>
                  <a:schemeClr val="tx1"/>
                </a:solidFill>
                <a:miter lim="800000"/>
                <a:headEnd type="none" w="sm" len="sm"/>
                <a:tailEnd type="none" w="sm" len="sm"/>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800" dirty="0">
                <a:latin typeface="Book Antiqua" pitchFamily="18" charset="0"/>
              </a:rPr>
              <a:t>GUI Demo (picking four cards)</a:t>
            </a:r>
            <a:endParaRPr lang="en-US" altLang="en-US" sz="1800" dirty="0"/>
          </a:p>
        </p:txBody>
      </p:sp>
      <p:sp>
        <p:nvSpPr>
          <p:cNvPr id="10" name="TextBox 4">
            <a:hlinkClick r:id="rId5"/>
          </p:cNvPr>
          <p:cNvSpPr>
            <a:spLocks noChangeArrowheads="1"/>
          </p:cNvSpPr>
          <p:nvPr/>
        </p:nvSpPr>
        <p:spPr bwMode="auto">
          <a:xfrm>
            <a:off x="4741351" y="5369125"/>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DeckOfCards</a:t>
            </a:r>
            <a:endParaRPr lang="en-US" altLang="en-US" sz="2000" dirty="0"/>
          </a:p>
        </p:txBody>
      </p:sp>
      <p:sp>
        <p:nvSpPr>
          <p:cNvPr id="6" name="TextBox 5">
            <a:hlinkClick r:id="rId6" tooltip="http://liveexample-ppe.pearsoncmg.com/LiveRun/faces/LiveExample.xhtml"/>
          </p:cNvPr>
          <p:cNvSpPr txBox="1"/>
          <p:nvPr/>
        </p:nvSpPr>
        <p:spPr>
          <a:xfrm>
            <a:off x="6764677" y="5328792"/>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244095264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Deck of </a:t>
            </a:r>
            <a:r>
              <a:rPr lang="en-US" altLang="en-US" dirty="0" smtClean="0"/>
              <a:t>Cards </a:t>
            </a:r>
            <a:r>
              <a:rPr lang="en-US" altLang="en-US" sz="2000" b="0" dirty="0" smtClean="0"/>
              <a:t>(4 of 4)</a:t>
            </a:r>
          </a:p>
        </p:txBody>
      </p:sp>
      <p:sp>
        <p:nvSpPr>
          <p:cNvPr id="2" name="Content Placeholder 2"/>
          <p:cNvSpPr>
            <a:spLocks noGrp="1"/>
          </p:cNvSpPr>
          <p:nvPr>
            <p:ph type="body" idx="1"/>
          </p:nvPr>
        </p:nvSpPr>
        <p:spPr>
          <a:xfrm>
            <a:off x="457200" y="1600199"/>
            <a:ext cx="8229600" cy="1550505"/>
          </a:xfrm>
        </p:spPr>
        <p:txBody>
          <a:bodyPr/>
          <a:lstStyle/>
          <a:p>
            <a:pPr marL="0" indent="0">
              <a:buFont typeface="Monotype Sorts" pitchFamily="2" charset="2"/>
              <a:buNone/>
            </a:pPr>
            <a:r>
              <a:rPr lang="en-US" altLang="en-US" dirty="0"/>
              <a:t>This problem builds a foundation for future more interesting and realistic applications</a:t>
            </a:r>
            <a:r>
              <a:rPr lang="en-US" altLang="en-US" dirty="0" smtClean="0"/>
              <a:t>:</a:t>
            </a:r>
          </a:p>
          <a:p>
            <a:pPr marL="0" indent="0">
              <a:buNone/>
            </a:pPr>
            <a:r>
              <a:rPr lang="en-US" altLang="en-US" dirty="0"/>
              <a:t>See Exercise 20.15. </a:t>
            </a:r>
            <a:r>
              <a:rPr lang="en-US" dirty="0" smtClean="0">
                <a:hlinkClick r:id="rId3"/>
              </a:rPr>
              <a:t>Click here to play 24-Point game</a:t>
            </a:r>
            <a:endParaRPr lang="en-US" altLang="en-US" dirty="0" smtClean="0"/>
          </a:p>
        </p:txBody>
      </p:sp>
      <p:pic>
        <p:nvPicPr>
          <p:cNvPr id="6" name="Picture 3" descr="A dialog box titled, advanced 24 point card game, displays four cards, a numbered card 3 of spade, 10 numbered card of spade, pictured card Jack of spade, pictured card jack of diamond. A button labeled, find a solution is presented at top with a text entry field and a refresh button selected. A text entry field labeled, enter an expression with a verify button is presented at the bott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27" y="3654539"/>
            <a:ext cx="3810568" cy="228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4">
            <a:hlinkClick r:id="rId5" action="ppaction://program" highlightClick="1"/>
          </p:cNvPr>
          <p:cNvSpPr>
            <a:spLocks noChangeArrowheads="1"/>
          </p:cNvSpPr>
          <p:nvPr/>
        </p:nvSpPr>
        <p:spPr bwMode="auto">
          <a:xfrm>
            <a:off x="5357947" y="4530892"/>
            <a:ext cx="2995612" cy="533400"/>
          </a:xfrm>
          <a:prstGeom prst="actionButtonBlank">
            <a:avLst/>
          </a:prstGeom>
          <a:solidFill>
            <a:srgbClr val="38A1BA"/>
          </a:solidFill>
          <a:ln>
            <a:noFill/>
          </a:ln>
          <a:effectLst>
            <a:prstShdw prst="shdw17" dist="17961" dir="2700000">
              <a:srgbClr val="226170"/>
            </a:prstShdw>
          </a:effectLst>
          <a:extLst>
            <a:ext uri="{91240B29-F687-4F45-9708-019B960494DF}">
              <a14:hiddenLine xmlns:a14="http://schemas.microsoft.com/office/drawing/2010/main" w="19050">
                <a:solidFill>
                  <a:schemeClr val="tx1"/>
                </a:solidFill>
                <a:miter lim="800000"/>
                <a:headEnd type="none" w="sm" len="sm"/>
                <a:tailEnd type="none" w="sm" len="sm"/>
              </a14:hiddenLine>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dirty="0">
                <a:latin typeface="Book Antiqua" pitchFamily="18" charset="0"/>
              </a:rPr>
              <a:t>Run 24 Point Game</a:t>
            </a:r>
            <a:endParaRPr lang="en-US" altLang="en-US" dirty="0"/>
          </a:p>
        </p:txBody>
      </p:sp>
    </p:spTree>
    <p:extLst>
      <p:ext uri="{BB962C8B-B14F-4D97-AF65-F5344CB8AC3E}">
        <p14:creationId xmlns:p14="http://schemas.microsoft.com/office/powerpoint/2010/main" val="348341166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Lotto </a:t>
            </a:r>
            <a:r>
              <a:rPr lang="en-US" altLang="en-US" dirty="0" smtClean="0"/>
              <a:t>Numbers </a:t>
            </a:r>
            <a:r>
              <a:rPr lang="en-US" altLang="en-US" sz="2000" b="0" dirty="0" smtClean="0"/>
              <a:t>(1 of 2)</a:t>
            </a:r>
          </a:p>
        </p:txBody>
      </p:sp>
      <p:sp>
        <p:nvSpPr>
          <p:cNvPr id="2" name="Content Placeholder 2"/>
          <p:cNvSpPr>
            <a:spLocks noGrp="1"/>
          </p:cNvSpPr>
          <p:nvPr>
            <p:ph type="body" idx="1"/>
          </p:nvPr>
        </p:nvSpPr>
        <p:spPr>
          <a:xfrm>
            <a:off x="457200" y="1600199"/>
            <a:ext cx="8229600" cy="2432786"/>
          </a:xfrm>
        </p:spPr>
        <p:txBody>
          <a:bodyPr/>
          <a:lstStyle/>
          <a:p>
            <a:pPr marL="0" indent="0">
              <a:buFont typeface="Monotype Sorts" pitchFamily="2" charset="2"/>
              <a:buNone/>
            </a:pPr>
            <a:r>
              <a:rPr lang="en-US" altLang="en-US" dirty="0"/>
              <a:t>Suppose you play the Pick-10 lotto. Each ticket has </a:t>
            </a:r>
            <a:r>
              <a:rPr lang="en-US" altLang="en-US" b="1" dirty="0"/>
              <a:t>10</a:t>
            </a:r>
            <a:r>
              <a:rPr lang="en-US" altLang="en-US" dirty="0"/>
              <a:t> unique numbers ranging from </a:t>
            </a:r>
            <a:r>
              <a:rPr lang="en-US" altLang="en-US" b="1" dirty="0"/>
              <a:t>1</a:t>
            </a:r>
            <a:r>
              <a:rPr lang="en-US" altLang="en-US" dirty="0"/>
              <a:t> to </a:t>
            </a:r>
            <a:r>
              <a:rPr lang="en-US" altLang="en-US" b="1" dirty="0"/>
              <a:t>99</a:t>
            </a:r>
            <a:r>
              <a:rPr lang="en-US" altLang="en-US" dirty="0"/>
              <a:t>. You buy a lot of tickets. You like to have your tickets to cover all numbers from </a:t>
            </a:r>
            <a:r>
              <a:rPr lang="en-US" altLang="en-US" b="1" dirty="0"/>
              <a:t>1</a:t>
            </a:r>
            <a:r>
              <a:rPr lang="en-US" altLang="en-US" dirty="0"/>
              <a:t> to </a:t>
            </a:r>
            <a:r>
              <a:rPr lang="en-US" altLang="en-US" b="1" dirty="0"/>
              <a:t>99</a:t>
            </a:r>
            <a:r>
              <a:rPr lang="en-US" altLang="en-US" dirty="0"/>
              <a:t>. Write a program that reads the ticket numbers from a file and checks whether all numbers are covered. Assume the last number in the file is </a:t>
            </a:r>
            <a:r>
              <a:rPr lang="en-US" altLang="en-US" b="1" dirty="0"/>
              <a:t>0</a:t>
            </a:r>
            <a:r>
              <a:rPr lang="en-US" altLang="en-US" dirty="0"/>
              <a:t>.</a:t>
            </a:r>
            <a:endParaRPr lang="en-US" altLang="en-US" dirty="0" smtClean="0"/>
          </a:p>
        </p:txBody>
      </p:sp>
      <p:sp>
        <p:nvSpPr>
          <p:cNvPr id="9" name="TextBox 3">
            <a:hlinkClick r:id="" action="ppaction://noaction" highlightClick="1"/>
          </p:cNvPr>
          <p:cNvSpPr>
            <a:spLocks noChangeArrowheads="1"/>
          </p:cNvSpPr>
          <p:nvPr/>
        </p:nvSpPr>
        <p:spPr bwMode="auto">
          <a:xfrm>
            <a:off x="617170" y="4473575"/>
            <a:ext cx="4224337" cy="460375"/>
          </a:xfrm>
          <a:prstGeom prst="actionButtonBlank">
            <a:avLst/>
          </a:prstGeom>
          <a:solidFill>
            <a:schemeClr val="accent5">
              <a:lumMod val="20000"/>
              <a:lumOff val="80000"/>
            </a:schemeClr>
          </a:solidFill>
          <a:ln>
            <a:noFill/>
          </a:ln>
          <a:effectLst>
            <a:prstShdw prst="shdw17" dist="17961" dir="2700000">
              <a:schemeClr val="tx1">
                <a:gamma/>
                <a:shade val="60000"/>
                <a:invGamma/>
              </a:schemeClr>
            </a:prstShdw>
          </a:effectLst>
        </p:spPr>
        <p:txBody>
          <a:bodyPr wrap="none" anchor="ctr"/>
          <a:lstStyle/>
          <a:p>
            <a:pPr algn="ctr">
              <a:defRPr/>
            </a:pPr>
            <a:r>
              <a:rPr lang="en-US" dirty="0">
                <a:solidFill>
                  <a:schemeClr val="accent1"/>
                </a:solidFill>
                <a:latin typeface="Book Antiqua" pitchFamily="18" charset="0"/>
                <a:hlinkClick r:id="rId3" action="ppaction://program"/>
              </a:rPr>
              <a:t>Lotto Numbers Sample Data </a:t>
            </a:r>
            <a:endParaRPr lang="en-US" dirty="0">
              <a:solidFill>
                <a:schemeClr val="accent1"/>
              </a:solidFill>
            </a:endParaRPr>
          </a:p>
        </p:txBody>
      </p:sp>
      <p:sp>
        <p:nvSpPr>
          <p:cNvPr id="11" name="TextBox 4">
            <a:hlinkClick r:id="rId4"/>
          </p:cNvPr>
          <p:cNvSpPr>
            <a:spLocks noChangeArrowheads="1"/>
          </p:cNvSpPr>
          <p:nvPr/>
        </p:nvSpPr>
        <p:spPr bwMode="auto">
          <a:xfrm>
            <a:off x="5137969" y="4493026"/>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LottoNumbers</a:t>
            </a:r>
            <a:endParaRPr lang="en-US" altLang="en-US" sz="2000" dirty="0"/>
          </a:p>
        </p:txBody>
      </p:sp>
      <p:sp>
        <p:nvSpPr>
          <p:cNvPr id="6" name="TextBox 5">
            <a:hlinkClick r:id="rId5" tooltip="http://liveexample-ppe.pearsoncmg.com/LiveRun/faces/LiveExample.xhtml"/>
          </p:cNvPr>
          <p:cNvSpPr txBox="1"/>
          <p:nvPr/>
        </p:nvSpPr>
        <p:spPr>
          <a:xfrm>
            <a:off x="7005308" y="4452693"/>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413402795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Lotto Numbers </a:t>
            </a:r>
            <a:r>
              <a:rPr lang="en-US" altLang="en-US" sz="2000" b="0" dirty="0" smtClean="0"/>
              <a:t>(2 </a:t>
            </a:r>
            <a:r>
              <a:rPr lang="en-US" altLang="en-US" sz="2000" b="0" dirty="0"/>
              <a:t>of 2)</a:t>
            </a:r>
            <a:endParaRPr lang="en-US" altLang="en-US" sz="2000" b="0" dirty="0" smtClean="0"/>
          </a:p>
        </p:txBody>
      </p:sp>
      <p:pic>
        <p:nvPicPr>
          <p:cNvPr id="2" name="Picture 2" descr="Five stacks a, b, c, d, and e, for lotto numbers are presented. A stack a, with indices from 0 to 98 has value false for each element. In stack b, the first element with index left bracket 0 right bracket is presented with true and other indices have value false. The stack c, is presented with value, true, for indices left bracket 0 right bracket and left bracket 1 right bracket while other indices are presented with value, false. The stack d, is presented with value, true, for indices left bracket 0 right bracket, left bracket 1 right bracket, and left bracket 2 right bracket while other indices are presented with value, false. The stack e, is presented with value, true, for indices left bracket 0 right bracket, left bracket 1 right bracket, left bracket 2 right bracket, and left bracket 3 right bracket while other indices are presented with value, false."/>
          <p:cNvPicPr>
            <a:picLocks noChangeAspect="1"/>
          </p:cNvPicPr>
          <p:nvPr/>
        </p:nvPicPr>
        <p:blipFill>
          <a:blip r:embed="rId3"/>
          <a:stretch>
            <a:fillRect/>
          </a:stretch>
        </p:blipFill>
        <p:spPr>
          <a:xfrm>
            <a:off x="991335" y="1753185"/>
            <a:ext cx="7161329" cy="3487081"/>
          </a:xfrm>
          <a:prstGeom prst="rect">
            <a:avLst/>
          </a:prstGeom>
        </p:spPr>
      </p:pic>
    </p:spTree>
    <p:extLst>
      <p:ext uri="{BB962C8B-B14F-4D97-AF65-F5344CB8AC3E}">
        <p14:creationId xmlns:p14="http://schemas.microsoft.com/office/powerpoint/2010/main" val="329104176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Copying </a:t>
            </a:r>
            <a:r>
              <a:rPr lang="en-US" altLang="en-US" dirty="0" smtClean="0"/>
              <a:t>Arrays </a:t>
            </a:r>
            <a:r>
              <a:rPr lang="en-US" altLang="en-US" sz="2000" b="0" dirty="0" smtClean="0"/>
              <a:t>(1 of 2)</a:t>
            </a:r>
          </a:p>
        </p:txBody>
      </p:sp>
      <p:sp>
        <p:nvSpPr>
          <p:cNvPr id="2" name="Content Placeholder 2"/>
          <p:cNvSpPr>
            <a:spLocks noGrp="1"/>
          </p:cNvSpPr>
          <p:nvPr>
            <p:ph type="body" idx="1"/>
          </p:nvPr>
        </p:nvSpPr>
        <p:spPr>
          <a:xfrm>
            <a:off x="457200" y="1600199"/>
            <a:ext cx="8229600" cy="1633889"/>
          </a:xfrm>
        </p:spPr>
        <p:txBody>
          <a:bodyPr/>
          <a:lstStyle/>
          <a:p>
            <a:pPr marL="0" indent="0">
              <a:lnSpc>
                <a:spcPct val="90000"/>
              </a:lnSpc>
              <a:buFont typeface="Monotype Sorts" pitchFamily="2" charset="2"/>
              <a:buNone/>
            </a:pPr>
            <a:r>
              <a:rPr lang="en-US" altLang="en-US" dirty="0">
                <a:cs typeface="Courier New" pitchFamily="49" charset="0"/>
              </a:rPr>
              <a:t>Often, in a program, you need to duplicate an array or a part of an array. In such cases you could attempt to use the assignment statement (=), as follows:</a:t>
            </a:r>
            <a:endParaRPr lang="en-US" altLang="en-US" dirty="0">
              <a:cs typeface="Times New Roman" pitchFamily="18" charset="0"/>
            </a:endParaRPr>
          </a:p>
          <a:p>
            <a:pPr marL="0" indent="0">
              <a:lnSpc>
                <a:spcPct val="90000"/>
              </a:lnSpc>
              <a:buFont typeface="Monotype Sorts" pitchFamily="2" charset="2"/>
              <a:buNone/>
            </a:pPr>
            <a:r>
              <a:rPr lang="en-US" altLang="en-US" dirty="0">
                <a:cs typeface="Courier New" pitchFamily="49" charset="0"/>
              </a:rPr>
              <a:t> </a:t>
            </a:r>
            <a:r>
              <a:rPr lang="en-US" altLang="en-US" dirty="0" smtClean="0">
                <a:cs typeface="Courier New" pitchFamily="49" charset="0"/>
              </a:rPr>
              <a:t>list2 </a:t>
            </a:r>
            <a:r>
              <a:rPr lang="en-US" altLang="en-US" dirty="0">
                <a:cs typeface="Courier New" pitchFamily="49" charset="0"/>
              </a:rPr>
              <a:t>= list1;</a:t>
            </a:r>
            <a:endParaRPr lang="en-US" altLang="en-US" dirty="0">
              <a:cs typeface="Times New Roman" pitchFamily="18" charset="0"/>
            </a:endParaRPr>
          </a:p>
        </p:txBody>
      </p:sp>
      <p:pic>
        <p:nvPicPr>
          <p:cNvPr id="6" name="Picture 3" descr="A diagram illustrates copying of arrays. Before the assignment statement, list 1 and list 2 references memory locations labeled, content of list 1 and contents of list 2. After the assignment, the reference of the list 1 array is passed to list 2. Both list 1 and list 2 reference the same memory lo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052" y="3448694"/>
            <a:ext cx="6738152" cy="274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17666930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noChangeArrowheads="1"/>
          </p:cNvSpPr>
          <p:nvPr>
            <p:ph type="title"/>
          </p:nvPr>
        </p:nvSpPr>
        <p:spPr/>
        <p:txBody>
          <a:bodyPr/>
          <a:lstStyle/>
          <a:p>
            <a:r>
              <a:rPr lang="en-US" altLang="en-US" dirty="0" smtClean="0"/>
              <a:t>Objectives </a:t>
            </a:r>
            <a:r>
              <a:rPr lang="en-US" altLang="en-US" sz="2000" b="0" dirty="0" smtClean="0"/>
              <a:t>(3 of 3)</a:t>
            </a:r>
          </a:p>
        </p:txBody>
      </p:sp>
      <p:sp>
        <p:nvSpPr>
          <p:cNvPr id="8196" name="Content Placeholder 2"/>
          <p:cNvSpPr>
            <a:spLocks noGrp="1" noChangeArrowheads="1"/>
          </p:cNvSpPr>
          <p:nvPr>
            <p:ph type="body" idx="1"/>
          </p:nvPr>
        </p:nvSpPr>
        <p:spPr/>
        <p:txBody>
          <a:bodyPr/>
          <a:lstStyle/>
          <a:p>
            <a:pPr marL="0" indent="0">
              <a:buNone/>
              <a:defRPr/>
            </a:pPr>
            <a:r>
              <a:rPr lang="en-US" b="1" dirty="0" smtClean="0">
                <a:solidFill>
                  <a:schemeClr val="tx2"/>
                </a:solidFill>
              </a:rPr>
              <a:t>7.11 </a:t>
            </a:r>
            <a:r>
              <a:rPr lang="en-US" dirty="0" smtClean="0"/>
              <a:t>To </a:t>
            </a:r>
            <a:r>
              <a:rPr lang="en-US" dirty="0"/>
              <a:t>define a method with a variable-length argument list (§7.9).</a:t>
            </a:r>
          </a:p>
          <a:p>
            <a:pPr marL="0" indent="0">
              <a:buNone/>
              <a:defRPr/>
            </a:pPr>
            <a:r>
              <a:rPr lang="en-US" b="1" dirty="0" smtClean="0">
                <a:solidFill>
                  <a:schemeClr val="tx2"/>
                </a:solidFill>
              </a:rPr>
              <a:t>7.12 </a:t>
            </a:r>
            <a:r>
              <a:rPr lang="en-US" dirty="0" smtClean="0"/>
              <a:t>To </a:t>
            </a:r>
            <a:r>
              <a:rPr lang="en-US" dirty="0"/>
              <a:t>search elements using the linear (§7.10.1) or binary (§7.10.2) search algorithm.</a:t>
            </a:r>
          </a:p>
          <a:p>
            <a:pPr marL="0" indent="0">
              <a:buNone/>
              <a:defRPr/>
            </a:pPr>
            <a:r>
              <a:rPr lang="en-US" b="1" dirty="0" smtClean="0">
                <a:solidFill>
                  <a:schemeClr val="tx2"/>
                </a:solidFill>
              </a:rPr>
              <a:t>7.13 </a:t>
            </a:r>
            <a:r>
              <a:rPr lang="en-US" dirty="0" smtClean="0"/>
              <a:t>To </a:t>
            </a:r>
            <a:r>
              <a:rPr lang="en-US" dirty="0"/>
              <a:t>sort an array using the selection sort approach (§7.11).</a:t>
            </a:r>
          </a:p>
          <a:p>
            <a:pPr marL="0" indent="0">
              <a:buNone/>
              <a:defRPr/>
            </a:pPr>
            <a:r>
              <a:rPr lang="en-US" b="1" dirty="0" smtClean="0">
                <a:solidFill>
                  <a:schemeClr val="tx2"/>
                </a:solidFill>
              </a:rPr>
              <a:t>7.14 </a:t>
            </a:r>
            <a:r>
              <a:rPr lang="en-US" dirty="0" smtClean="0"/>
              <a:t>To </a:t>
            </a:r>
            <a:r>
              <a:rPr lang="en-US" dirty="0"/>
              <a:t>use the methods in the </a:t>
            </a:r>
            <a:r>
              <a:rPr lang="en-US" b="1" dirty="0"/>
              <a:t>java.util.Arrays</a:t>
            </a:r>
            <a:r>
              <a:rPr lang="en-US" dirty="0"/>
              <a:t> class (§7.12).</a:t>
            </a:r>
          </a:p>
          <a:p>
            <a:pPr marL="0" indent="0">
              <a:buNone/>
              <a:defRPr/>
            </a:pPr>
            <a:r>
              <a:rPr lang="en-US" b="1" dirty="0" smtClean="0">
                <a:solidFill>
                  <a:schemeClr val="tx2"/>
                </a:solidFill>
              </a:rPr>
              <a:t>7.15 </a:t>
            </a:r>
            <a:r>
              <a:rPr lang="en-US" dirty="0" smtClean="0"/>
              <a:t>To </a:t>
            </a:r>
            <a:r>
              <a:rPr lang="en-US" dirty="0"/>
              <a:t>pass arguments to the main method from the command line (§7.13).</a:t>
            </a:r>
            <a:endParaRPr lang="en-US" altLang="en-US" dirty="0" smtClean="0"/>
          </a:p>
        </p:txBody>
      </p:sp>
    </p:spTree>
    <p:extLst>
      <p:ext uri="{BB962C8B-B14F-4D97-AF65-F5344CB8AC3E}">
        <p14:creationId xmlns:p14="http://schemas.microsoft.com/office/powerpoint/2010/main" val="193052338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Copying </a:t>
            </a:r>
            <a:r>
              <a:rPr lang="en-US" altLang="en-US" dirty="0" smtClean="0"/>
              <a:t>Arrays </a:t>
            </a:r>
            <a:r>
              <a:rPr lang="en-US" altLang="en-US" sz="2000" b="0" dirty="0" smtClean="0"/>
              <a:t>(2 of 2)</a:t>
            </a:r>
          </a:p>
        </p:txBody>
      </p:sp>
      <p:pic>
        <p:nvPicPr>
          <p:cNvPr id="9" name="Picture 2" descr="Computer code has 5 lines. The lines read as follows. Line 1. i n t left bracket right bracket source Array equals left brace 2 comma 3 comma 1 comma 5 comma 10 right brace semicolon. Line 2. i n t left bracket right bracket target Array equals new. Line 3. i n t left bracket source Array period length right bracket semicolon. Line 4. for left parenthesis i n t, i equals 0 semicolon i less than sign source Array period length semicolon i plus plus right parenthesis left brace. Line 5. target Array left bracket i right bracket equals source Array left bracket i right bracket semicolon."/>
          <p:cNvPicPr>
            <a:picLocks noChangeAspect="1"/>
          </p:cNvPicPr>
          <p:nvPr/>
        </p:nvPicPr>
        <p:blipFill>
          <a:blip r:embed="rId3"/>
          <a:stretch>
            <a:fillRect/>
          </a:stretch>
        </p:blipFill>
        <p:spPr>
          <a:xfrm>
            <a:off x="457200" y="1561044"/>
            <a:ext cx="7338675" cy="2923032"/>
          </a:xfrm>
          <a:prstGeom prst="rect">
            <a:avLst/>
          </a:prstGeom>
        </p:spPr>
      </p:pic>
    </p:spTree>
    <p:extLst>
      <p:ext uri="{BB962C8B-B14F-4D97-AF65-F5344CB8AC3E}">
        <p14:creationId xmlns:p14="http://schemas.microsoft.com/office/powerpoint/2010/main" val="348230469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The </a:t>
            </a:r>
            <a:r>
              <a:rPr lang="en-US" altLang="en-US" dirty="0" smtClean="0">
                <a:latin typeface="Courier New" pitchFamily="49" charset="0"/>
              </a:rPr>
              <a:t>arraycopy</a:t>
            </a:r>
            <a:r>
              <a:rPr lang="en-US" altLang="en-US" dirty="0" smtClean="0"/>
              <a:t> </a:t>
            </a:r>
            <a:r>
              <a:rPr lang="en-US" altLang="en-US" dirty="0"/>
              <a:t>Utility</a:t>
            </a:r>
            <a:endParaRPr lang="en-US" altLang="en-US" b="0" dirty="0" smtClean="0"/>
          </a:p>
        </p:txBody>
      </p:sp>
      <p:pic>
        <p:nvPicPr>
          <p:cNvPr id="2" name="Picture 2" descr="Computer code has 2 lines. The lines read as follows. Line 1. array copy left parenthesis source Array comma s r c P o s comma. Line 2. target Array comma t a r P o s comma length right parenthesis semicolon. Example colon. Computer code has 2 lines. The lines read as follows. Line 1. System period array copy left parenthesis source Array comma 0 comma. Line 2, indented once. target Array comma 0 comma source Array period length right parenthesis semicolon."/>
          <p:cNvPicPr>
            <a:picLocks noChangeAspect="1"/>
          </p:cNvPicPr>
          <p:nvPr/>
        </p:nvPicPr>
        <p:blipFill>
          <a:blip r:embed="rId3"/>
          <a:stretch>
            <a:fillRect/>
          </a:stretch>
        </p:blipFill>
        <p:spPr>
          <a:xfrm>
            <a:off x="457200" y="1685289"/>
            <a:ext cx="6674500" cy="2456587"/>
          </a:xfrm>
          <a:prstGeom prst="rect">
            <a:avLst/>
          </a:prstGeom>
        </p:spPr>
      </p:pic>
    </p:spTree>
    <p:extLst>
      <p:ext uri="{BB962C8B-B14F-4D97-AF65-F5344CB8AC3E}">
        <p14:creationId xmlns:p14="http://schemas.microsoft.com/office/powerpoint/2010/main" val="22323147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Passing Arrays to Methods</a:t>
            </a:r>
            <a:endParaRPr lang="en-US" altLang="en-US" b="0" dirty="0" smtClean="0"/>
          </a:p>
        </p:txBody>
      </p:sp>
      <p:pic>
        <p:nvPicPr>
          <p:cNvPr id="3" name="Picture 2" descr="Computer code has 5 lines. The lines read as follows. Line 1. public static void print Array left parenthesis i n t left bracket right bracket array right parenthesis left brace. Line 2, indented once. for left parenthesis i n t, i equals 0 semicolon i less than sign array period length semicolon i plus plus right parenthesis left brace. Line 3, indented twice. System period out period print left parenthesis array left bracket i right bracket plus double quote double quote right parenthesis semicolon. Line 4, indented once. right brace. Line 5. right brace."/>
          <p:cNvPicPr>
            <a:picLocks noChangeAspect="1"/>
          </p:cNvPicPr>
          <p:nvPr/>
        </p:nvPicPr>
        <p:blipFill>
          <a:blip r:embed="rId3"/>
          <a:stretch>
            <a:fillRect/>
          </a:stretch>
        </p:blipFill>
        <p:spPr>
          <a:xfrm>
            <a:off x="457200" y="1603648"/>
            <a:ext cx="7755790" cy="4313381"/>
          </a:xfrm>
          <a:prstGeom prst="rect">
            <a:avLst/>
          </a:prstGeom>
        </p:spPr>
      </p:pic>
    </p:spTree>
    <p:extLst>
      <p:ext uri="{BB962C8B-B14F-4D97-AF65-F5344CB8AC3E}">
        <p14:creationId xmlns:p14="http://schemas.microsoft.com/office/powerpoint/2010/main" val="174484683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Anonymous </a:t>
            </a:r>
            <a:r>
              <a:rPr lang="en-US" altLang="en-US" dirty="0" smtClean="0">
                <a:cs typeface="Times New Roman" pitchFamily="18" charset="0"/>
              </a:rPr>
              <a:t>Array </a:t>
            </a:r>
            <a:r>
              <a:rPr lang="en-US" altLang="en-US" sz="2000" b="0" dirty="0" smtClean="0">
                <a:cs typeface="Times New Roman" pitchFamily="18" charset="0"/>
              </a:rPr>
              <a:t>(1 of 2)</a:t>
            </a:r>
            <a:endParaRPr lang="en-US" altLang="en-US" sz="2000" b="0" dirty="0" smtClean="0"/>
          </a:p>
        </p:txBody>
      </p:sp>
      <p:sp>
        <p:nvSpPr>
          <p:cNvPr id="2" name="Content Placeholder 2"/>
          <p:cNvSpPr>
            <a:spLocks noGrp="1"/>
          </p:cNvSpPr>
          <p:nvPr>
            <p:ph type="body" idx="1"/>
          </p:nvPr>
        </p:nvSpPr>
        <p:spPr>
          <a:xfrm>
            <a:off x="457200" y="1600199"/>
            <a:ext cx="8229600" cy="440357"/>
          </a:xfrm>
        </p:spPr>
        <p:txBody>
          <a:bodyPr/>
          <a:lstStyle/>
          <a:p>
            <a:pPr marL="114300" lvl="1" indent="0">
              <a:spcBef>
                <a:spcPct val="50000"/>
              </a:spcBef>
              <a:buFontTx/>
              <a:buNone/>
            </a:pPr>
            <a:r>
              <a:rPr lang="en-US" altLang="en-US" dirty="0"/>
              <a:t>The statement </a:t>
            </a:r>
          </a:p>
        </p:txBody>
      </p:sp>
      <p:pic>
        <p:nvPicPr>
          <p:cNvPr id="4" name="Picture 3" descr="Computer code reads, print Array left parenthesis new i n t left bracket right bracket left brace 3 comma 1 comma 2 comma 6 comma 4 comma 2 right brace right parenthesis semicolon. "/>
          <p:cNvPicPr>
            <a:picLocks noChangeAspect="1"/>
          </p:cNvPicPr>
          <p:nvPr/>
        </p:nvPicPr>
        <p:blipFill>
          <a:blip r:embed="rId3"/>
          <a:stretch>
            <a:fillRect/>
          </a:stretch>
        </p:blipFill>
        <p:spPr>
          <a:xfrm>
            <a:off x="849174" y="2201594"/>
            <a:ext cx="5455376" cy="688217"/>
          </a:xfrm>
          <a:prstGeom prst="rect">
            <a:avLst/>
          </a:prstGeom>
        </p:spPr>
      </p:pic>
      <p:sp>
        <p:nvSpPr>
          <p:cNvPr id="7" name="Content Placeholder 4"/>
          <p:cNvSpPr txBox="1">
            <a:spLocks/>
          </p:cNvSpPr>
          <p:nvPr/>
        </p:nvSpPr>
        <p:spPr bwMode="auto">
          <a:xfrm>
            <a:off x="457200" y="2992167"/>
            <a:ext cx="8229600" cy="50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114300" lvl="1" indent="0">
              <a:spcBef>
                <a:spcPct val="50000"/>
              </a:spcBef>
              <a:buFontTx/>
              <a:buNone/>
            </a:pPr>
            <a:r>
              <a:rPr lang="en-US" altLang="en-US" dirty="0"/>
              <a:t>creates an array using the following syntax:</a:t>
            </a:r>
          </a:p>
        </p:txBody>
      </p:sp>
      <p:pic>
        <p:nvPicPr>
          <p:cNvPr id="9" name="Picture 5" descr="Computer code reads, new data Type left brace literal 10 comma literal 11, ellipse comma literal k right brace semicolon."/>
          <p:cNvPicPr>
            <a:picLocks noChangeAspect="1"/>
          </p:cNvPicPr>
          <p:nvPr/>
        </p:nvPicPr>
        <p:blipFill>
          <a:blip r:embed="rId4"/>
          <a:stretch>
            <a:fillRect/>
          </a:stretch>
        </p:blipFill>
        <p:spPr>
          <a:xfrm>
            <a:off x="849174" y="3705060"/>
            <a:ext cx="5936638" cy="647921"/>
          </a:xfrm>
          <a:prstGeom prst="rect">
            <a:avLst/>
          </a:prstGeom>
        </p:spPr>
      </p:pic>
      <p:sp>
        <p:nvSpPr>
          <p:cNvPr id="8" name="Content Placeholder 6"/>
          <p:cNvSpPr txBox="1">
            <a:spLocks/>
          </p:cNvSpPr>
          <p:nvPr/>
        </p:nvSpPr>
        <p:spPr bwMode="auto">
          <a:xfrm>
            <a:off x="457200" y="4493222"/>
            <a:ext cx="8229600" cy="50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114300" lvl="1" indent="0">
              <a:spcBef>
                <a:spcPct val="50000"/>
              </a:spcBef>
              <a:buFontTx/>
              <a:buNone/>
            </a:pPr>
            <a:r>
              <a:rPr lang="en-US" altLang="en-US" dirty="0"/>
              <a:t>creates an array using the following syntax:</a:t>
            </a:r>
          </a:p>
        </p:txBody>
      </p:sp>
    </p:spTree>
    <p:extLst>
      <p:ext uri="{BB962C8B-B14F-4D97-AF65-F5344CB8AC3E}">
        <p14:creationId xmlns:p14="http://schemas.microsoft.com/office/powerpoint/2010/main" val="257588571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cs typeface="Times New Roman" pitchFamily="18" charset="0"/>
              </a:rPr>
              <a:t>Anonymous </a:t>
            </a:r>
            <a:r>
              <a:rPr lang="en-US" altLang="en-US" dirty="0" smtClean="0">
                <a:cs typeface="Times New Roman" pitchFamily="18" charset="0"/>
              </a:rPr>
              <a:t>Array </a:t>
            </a:r>
            <a:r>
              <a:rPr lang="en-US" altLang="en-US" sz="2000" b="0" dirty="0" smtClean="0">
                <a:cs typeface="Times New Roman" pitchFamily="18" charset="0"/>
              </a:rPr>
              <a:t>(2 </a:t>
            </a:r>
            <a:r>
              <a:rPr lang="en-US" altLang="en-US" sz="2000" b="0" dirty="0">
                <a:cs typeface="Times New Roman" pitchFamily="18" charset="0"/>
              </a:rPr>
              <a:t>of 2)</a:t>
            </a:r>
            <a:endParaRPr lang="en-US" altLang="en-US" b="0" dirty="0" smtClean="0"/>
          </a:p>
        </p:txBody>
      </p:sp>
      <p:sp>
        <p:nvSpPr>
          <p:cNvPr id="2" name="Content Placeholder 2"/>
          <p:cNvSpPr>
            <a:spLocks noGrp="1"/>
          </p:cNvSpPr>
          <p:nvPr>
            <p:ph type="body" idx="1"/>
          </p:nvPr>
        </p:nvSpPr>
        <p:spPr>
          <a:xfrm>
            <a:off x="457200" y="1600199"/>
            <a:ext cx="8229600" cy="4521468"/>
          </a:xfrm>
        </p:spPr>
        <p:txBody>
          <a:bodyPr/>
          <a:lstStyle/>
          <a:p>
            <a:pPr marL="0" indent="0">
              <a:lnSpc>
                <a:spcPct val="90000"/>
              </a:lnSpc>
              <a:buFont typeface="Monotype Sorts" pitchFamily="2" charset="2"/>
              <a:buNone/>
            </a:pPr>
            <a:r>
              <a:rPr lang="en-US" altLang="en-US" sz="2200" dirty="0">
                <a:cs typeface="Times New Roman" pitchFamily="18" charset="0"/>
              </a:rPr>
              <a:t>Java uses </a:t>
            </a:r>
            <a:r>
              <a:rPr lang="en-US" altLang="en-US" sz="2200" b="1" dirty="0">
                <a:cs typeface="Times New Roman" pitchFamily="18" charset="0"/>
              </a:rPr>
              <a:t>pass by value</a:t>
            </a:r>
            <a:r>
              <a:rPr lang="en-US" altLang="en-US" sz="2200" dirty="0">
                <a:cs typeface="Times New Roman" pitchFamily="18" charset="0"/>
              </a:rPr>
              <a:t> to pass arguments to a method. There are important differences between passing a value of variables of primitive data types and passing arrays</a:t>
            </a:r>
            <a:r>
              <a:rPr lang="en-US" altLang="en-US" sz="2200" dirty="0" smtClean="0">
                <a:cs typeface="Times New Roman" pitchFamily="18" charset="0"/>
              </a:rPr>
              <a:t>.</a:t>
            </a:r>
            <a:endParaRPr lang="en-US" altLang="en-US" sz="2200" dirty="0">
              <a:cs typeface="Times New Roman" pitchFamily="18" charset="0"/>
            </a:endParaRPr>
          </a:p>
          <a:p>
            <a:r>
              <a:rPr lang="en-US" altLang="en-US" sz="2200" dirty="0" smtClean="0">
                <a:cs typeface="Times New Roman" pitchFamily="18" charset="0"/>
              </a:rPr>
              <a:t>For </a:t>
            </a:r>
            <a:r>
              <a:rPr lang="en-US" altLang="en-US" sz="2200" dirty="0">
                <a:cs typeface="Times New Roman" pitchFamily="18" charset="0"/>
              </a:rPr>
              <a:t>a parameter of a primitive type value, the actual value is passed. Changing the value of the local parameter inside the method does not affect the value of the variable outside the method</a:t>
            </a:r>
            <a:r>
              <a:rPr lang="en-US" altLang="en-US" sz="2200" dirty="0" smtClean="0">
                <a:cs typeface="Times New Roman" pitchFamily="18" charset="0"/>
              </a:rPr>
              <a:t>.</a:t>
            </a:r>
            <a:endParaRPr lang="en-US" altLang="en-US" sz="2200" dirty="0">
              <a:cs typeface="Times New Roman" pitchFamily="18" charset="0"/>
            </a:endParaRPr>
          </a:p>
          <a:p>
            <a:r>
              <a:rPr lang="en-US" altLang="en-US" sz="2200" dirty="0" smtClean="0">
                <a:cs typeface="Times New Roman" pitchFamily="18" charset="0"/>
              </a:rPr>
              <a:t>For </a:t>
            </a:r>
            <a:r>
              <a:rPr lang="en-US" altLang="en-US" sz="2200" dirty="0">
                <a:cs typeface="Times New Roman" pitchFamily="18" charset="0"/>
              </a:rPr>
              <a:t>a parameter of an array type, the value of the parameter contains a reference to an array; this reference is passed to the method. Any changes to the array that occur inside the method body will affect the original array that was passed as the argument.</a:t>
            </a:r>
            <a:endParaRPr lang="en-US" altLang="en-US" sz="2200" dirty="0"/>
          </a:p>
        </p:txBody>
      </p:sp>
    </p:spTree>
    <p:extLst>
      <p:ext uri="{BB962C8B-B14F-4D97-AF65-F5344CB8AC3E}">
        <p14:creationId xmlns:p14="http://schemas.microsoft.com/office/powerpoint/2010/main" val="63389496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Simple Example</a:t>
            </a:r>
            <a:endParaRPr lang="en-US" altLang="en-US" b="0" dirty="0" smtClean="0"/>
          </a:p>
        </p:txBody>
      </p:sp>
      <p:pic>
        <p:nvPicPr>
          <p:cNvPr id="2" name="Picture 2" descr="Computer code has 13 lines. The lines read as follows. Line 1. public class Test left brace. Line 2, indented once. public static void main left parenthesis String left bracket right bracket a r g s right parenthesis left brace. Line 3, indented twice. i n t, x equals 1 semicolon forward slash forward slash x represents an i n t value. Line 4, indented twice. i n t left bracket right bracket y equals new i n t left bracket 10 right bracket semicolon forward slash forward slash y represents an array of i n t values. Line 5, indented twice. m left parenthesis x comma y right parenthesis semicolon forward slash forward slash Invoke m with arguments x and y. x points to i n t number in line 9 and y points to numbers in line 9. Line 6, indented twice. System period out period print l n left parenthesis double quote x is double quote plus x right parenthesis semicolon. Line 7, indented twice. System period out period print l n left parenthesis double quote y left bracket 0 right bracket is double quote plus y left bracket 0 right bracket right parenthesis semicolon. Line 8, indented once. right brace. Line 9, indented once. public static void m left parenthesis i n t number comma i n t left bracket right bracket numbers right parenthesis left brace. Line 10, indented twice. number equals 1001 semicolon forward slash forward slash Assign a new value to number. Line 11, indented twice. numbers left bracket 0 right bracket equals 5555 semicolon forward slash forward slash Assign a new value to numbers left bracket 0 right bracket. Line 12. right brace. Line 13. right brace."/>
          <p:cNvPicPr>
            <a:picLocks noChangeAspect="1"/>
          </p:cNvPicPr>
          <p:nvPr/>
        </p:nvPicPr>
        <p:blipFill>
          <a:blip r:embed="rId3"/>
          <a:stretch>
            <a:fillRect/>
          </a:stretch>
        </p:blipFill>
        <p:spPr>
          <a:xfrm>
            <a:off x="457200" y="1603778"/>
            <a:ext cx="7112025" cy="4213486"/>
          </a:xfrm>
          <a:prstGeom prst="rect">
            <a:avLst/>
          </a:prstGeom>
        </p:spPr>
      </p:pic>
    </p:spTree>
    <p:extLst>
      <p:ext uri="{BB962C8B-B14F-4D97-AF65-F5344CB8AC3E}">
        <p14:creationId xmlns:p14="http://schemas.microsoft.com/office/powerpoint/2010/main" val="307804498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Call </a:t>
            </a:r>
            <a:r>
              <a:rPr lang="en-US" altLang="en-US" dirty="0" smtClean="0"/>
              <a:t>Stack </a:t>
            </a:r>
            <a:r>
              <a:rPr lang="en-US" altLang="en-US" sz="2000" b="0" dirty="0" smtClean="0"/>
              <a:t>(1 of 2)</a:t>
            </a:r>
          </a:p>
        </p:txBody>
      </p:sp>
      <p:pic>
        <p:nvPicPr>
          <p:cNvPr id="4" name="Picture 2" descr="A stack with two elements, both elements contain references to a 10 element array stored in heap. The stack elements have the following. The first element of the stack contains activation record for method m with i n t left bracket right bracket numbers colon and i n t number colon 1. The second element contains activation record for main method i n t left bracket right bracket y is passed to numbers and i n t, x colon 1 is passed to nu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99" y="1750218"/>
            <a:ext cx="7642459" cy="2460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2" name="Content Placeholder 3"/>
          <p:cNvSpPr>
            <a:spLocks noGrp="1"/>
          </p:cNvSpPr>
          <p:nvPr>
            <p:ph type="body" idx="1"/>
          </p:nvPr>
        </p:nvSpPr>
        <p:spPr>
          <a:xfrm>
            <a:off x="457200" y="4709160"/>
            <a:ext cx="8229600" cy="1335506"/>
          </a:xfrm>
        </p:spPr>
        <p:txBody>
          <a:bodyPr/>
          <a:lstStyle/>
          <a:p>
            <a:pPr marL="0" indent="0">
              <a:lnSpc>
                <a:spcPct val="90000"/>
              </a:lnSpc>
              <a:buFont typeface="Monotype Sorts" pitchFamily="2" charset="2"/>
              <a:buNone/>
            </a:pPr>
            <a:r>
              <a:rPr lang="en-US" altLang="en-US" sz="2200" dirty="0">
                <a:cs typeface="Times New Roman" pitchFamily="18" charset="0"/>
              </a:rPr>
              <a:t>When invoking m(x, y), the values of x and y are passed to number and numbers. Since y contains the reference value to the array, numbers now contains the same reference value to the same array.</a:t>
            </a:r>
            <a:endParaRPr lang="en-US" altLang="en-US" sz="2200" dirty="0"/>
          </a:p>
        </p:txBody>
      </p:sp>
    </p:spTree>
    <p:extLst>
      <p:ext uri="{BB962C8B-B14F-4D97-AF65-F5344CB8AC3E}">
        <p14:creationId xmlns:p14="http://schemas.microsoft.com/office/powerpoint/2010/main" val="343648592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Call </a:t>
            </a:r>
            <a:r>
              <a:rPr lang="en-US" altLang="en-US" dirty="0" smtClean="0"/>
              <a:t>Stack </a:t>
            </a:r>
            <a:r>
              <a:rPr lang="en-US" altLang="en-US" sz="2000" b="0" dirty="0" smtClean="0"/>
              <a:t>(2 of 2)</a:t>
            </a:r>
          </a:p>
        </p:txBody>
      </p:sp>
      <p:pic>
        <p:nvPicPr>
          <p:cNvPr id="5" name="Picture 2" descr="A diagram illustrates swap methods for an array. Two stacks are presented with methods which reference an array, a, with indices left bracket 0 right bracket and left bracket 1 right bracket with values 1 and 2. First stack has two elements, the first stack element contains activation record for the swap method and memory locations n 2 and n 1 with values 2 and 1. The second stack element contains activation record for the main method with i n t left bracket right bracket a which references the array, a, in the heap. The second stack has two elements, the first element has activation record for the swap First Two In Array method for i n t left bracket right bracket array which references the array in heap. The second stack element has activation record for the main method for i n t left bracket right bracket a with reference value that is passed to the swap First Two In Array method. Both elements in the second stack have reference that point to the array stored in heap. The values of a 0 and a 1 are passed to n 1 and n 2 inside the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642" y="1642239"/>
            <a:ext cx="6986453" cy="2895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2" name="Content Placeholder 3"/>
          <p:cNvSpPr>
            <a:spLocks noGrp="1"/>
          </p:cNvSpPr>
          <p:nvPr>
            <p:ph type="body" idx="1"/>
          </p:nvPr>
        </p:nvSpPr>
        <p:spPr>
          <a:xfrm>
            <a:off x="457200" y="4709160"/>
            <a:ext cx="8229600" cy="1460634"/>
          </a:xfrm>
        </p:spPr>
        <p:txBody>
          <a:bodyPr/>
          <a:lstStyle/>
          <a:p>
            <a:pPr marL="0" indent="0">
              <a:lnSpc>
                <a:spcPct val="90000"/>
              </a:lnSpc>
              <a:buFont typeface="Monotype Sorts" pitchFamily="2" charset="2"/>
              <a:buNone/>
            </a:pPr>
            <a:r>
              <a:rPr lang="en-US" altLang="en-US" dirty="0">
                <a:cs typeface="Times New Roman" pitchFamily="18" charset="0"/>
              </a:rPr>
              <a:t>When invoking m(x, y), the values of x and y are passed to number and numbers. Since y contains the reference value to the array, numbers now contains the same reference value to the same array.</a:t>
            </a:r>
            <a:endParaRPr lang="en-US" altLang="en-US" sz="2200" dirty="0"/>
          </a:p>
        </p:txBody>
      </p:sp>
    </p:spTree>
    <p:extLst>
      <p:ext uri="{BB962C8B-B14F-4D97-AF65-F5344CB8AC3E}">
        <p14:creationId xmlns:p14="http://schemas.microsoft.com/office/powerpoint/2010/main" val="187772304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Heap</a:t>
            </a:r>
            <a:endParaRPr lang="en-US" altLang="en-US" sz="2000" b="0" dirty="0" smtClean="0"/>
          </a:p>
        </p:txBody>
      </p:sp>
      <p:pic>
        <p:nvPicPr>
          <p:cNvPr id="3" name="Picture 2" descr="A diagram depicts a stack and heap. The stack has a space allocated for the main method with i n t left bracket right bracket y which has the reference value and i n t, x which as value 1. The reference value points to an array,5555, stored in heap. The heap has two other frames with value 0."/>
          <p:cNvPicPr>
            <a:picLocks noChangeAspect="1"/>
          </p:cNvPicPr>
          <p:nvPr/>
        </p:nvPicPr>
        <p:blipFill>
          <a:blip r:embed="rId3"/>
          <a:stretch>
            <a:fillRect/>
          </a:stretch>
        </p:blipFill>
        <p:spPr>
          <a:xfrm>
            <a:off x="672524" y="1532434"/>
            <a:ext cx="7798951" cy="2599600"/>
          </a:xfrm>
          <a:prstGeom prst="rect">
            <a:avLst/>
          </a:prstGeom>
        </p:spPr>
      </p:pic>
      <p:sp>
        <p:nvSpPr>
          <p:cNvPr id="2" name="Content Placeholder 3"/>
          <p:cNvSpPr>
            <a:spLocks noGrp="1"/>
          </p:cNvSpPr>
          <p:nvPr>
            <p:ph type="body" idx="1"/>
          </p:nvPr>
        </p:nvSpPr>
        <p:spPr>
          <a:xfrm>
            <a:off x="457199" y="4497405"/>
            <a:ext cx="8229600" cy="1460634"/>
          </a:xfrm>
        </p:spPr>
        <p:txBody>
          <a:bodyPr/>
          <a:lstStyle/>
          <a:p>
            <a:pPr marL="0" indent="0">
              <a:lnSpc>
                <a:spcPct val="90000"/>
              </a:lnSpc>
              <a:buFont typeface="Monotype Sorts" pitchFamily="2" charset="2"/>
              <a:buNone/>
            </a:pPr>
            <a:r>
              <a:rPr lang="en-US" altLang="en-US" dirty="0">
                <a:cs typeface="Times New Roman" pitchFamily="18" charset="0"/>
              </a:rPr>
              <a:t>The </a:t>
            </a:r>
            <a:r>
              <a:rPr lang="en-US" altLang="en-US" dirty="0" smtClean="0">
                <a:cs typeface="Times New Roman" pitchFamily="18" charset="0"/>
              </a:rPr>
              <a:t>J</a:t>
            </a:r>
            <a:r>
              <a:rPr lang="en-US" altLang="en-US" sz="100" dirty="0" smtClean="0">
                <a:cs typeface="Times New Roman" pitchFamily="18" charset="0"/>
              </a:rPr>
              <a:t> </a:t>
            </a:r>
            <a:r>
              <a:rPr lang="en-US" altLang="en-US" dirty="0" smtClean="0">
                <a:cs typeface="Times New Roman" pitchFamily="18" charset="0"/>
              </a:rPr>
              <a:t>V</a:t>
            </a:r>
            <a:r>
              <a:rPr lang="en-US" altLang="en-US" sz="100" dirty="0" smtClean="0">
                <a:cs typeface="Times New Roman" pitchFamily="18" charset="0"/>
              </a:rPr>
              <a:t> </a:t>
            </a:r>
            <a:r>
              <a:rPr lang="en-US" altLang="en-US" dirty="0" smtClean="0">
                <a:cs typeface="Times New Roman" pitchFamily="18" charset="0"/>
              </a:rPr>
              <a:t>M </a:t>
            </a:r>
            <a:r>
              <a:rPr lang="en-US" altLang="en-US" dirty="0">
                <a:cs typeface="Times New Roman" pitchFamily="18" charset="0"/>
              </a:rPr>
              <a:t>stores the array in an area of memory, called </a:t>
            </a:r>
            <a:r>
              <a:rPr lang="en-US" altLang="en-US" b="1" dirty="0">
                <a:cs typeface="Times New Roman" pitchFamily="18" charset="0"/>
              </a:rPr>
              <a:t>heap</a:t>
            </a:r>
            <a:r>
              <a:rPr lang="en-US" altLang="en-US" dirty="0">
                <a:cs typeface="Times New Roman" pitchFamily="18" charset="0"/>
              </a:rPr>
              <a:t>, which is used for dynamic memory allocation where blocks of memory are allocated and freed in an arbitrary order.</a:t>
            </a:r>
            <a:endParaRPr lang="en-US" altLang="en-US" sz="2200" dirty="0"/>
          </a:p>
        </p:txBody>
      </p:sp>
    </p:spTree>
    <p:extLst>
      <p:ext uri="{BB962C8B-B14F-4D97-AF65-F5344CB8AC3E}">
        <p14:creationId xmlns:p14="http://schemas.microsoft.com/office/powerpoint/2010/main" val="99883762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Passing Arrays as Arguments</a:t>
            </a:r>
            <a:endParaRPr lang="en-US" altLang="en-US" sz="2000" b="0" dirty="0" smtClean="0"/>
          </a:p>
        </p:txBody>
      </p:sp>
      <p:sp>
        <p:nvSpPr>
          <p:cNvPr id="2" name="Content Placeholder 2"/>
          <p:cNvSpPr>
            <a:spLocks noGrp="1"/>
          </p:cNvSpPr>
          <p:nvPr>
            <p:ph type="body" idx="1"/>
          </p:nvPr>
        </p:nvSpPr>
        <p:spPr>
          <a:xfrm>
            <a:off x="457200" y="1840832"/>
            <a:ext cx="8229600" cy="902368"/>
          </a:xfrm>
        </p:spPr>
        <p:txBody>
          <a:bodyPr/>
          <a:lstStyle/>
          <a:p>
            <a:r>
              <a:rPr lang="en-US" altLang="en-US" dirty="0"/>
              <a:t>Objective: Demonstrate differences of passing primitive data type variables and array variables.</a:t>
            </a:r>
            <a:endParaRPr lang="en-US" altLang="en-US" sz="2200" dirty="0"/>
          </a:p>
        </p:txBody>
      </p:sp>
      <p:sp>
        <p:nvSpPr>
          <p:cNvPr id="5" name="TextBox 3">
            <a:hlinkClick r:id="rId3"/>
          </p:cNvPr>
          <p:cNvSpPr>
            <a:spLocks noChangeArrowheads="1"/>
          </p:cNvSpPr>
          <p:nvPr/>
        </p:nvSpPr>
        <p:spPr bwMode="auto">
          <a:xfrm>
            <a:off x="3172385" y="4593655"/>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TestPassArray</a:t>
            </a:r>
            <a:endParaRPr lang="en-US" altLang="en-US" sz="2000" dirty="0"/>
          </a:p>
        </p:txBody>
      </p:sp>
      <p:sp>
        <p:nvSpPr>
          <p:cNvPr id="6" name="TextBox 4">
            <a:hlinkClick r:id="rId4" tooltip="http://liveexample-ppe.pearsoncmg.com/LiveRun/faces/LiveExample.xhtml"/>
          </p:cNvPr>
          <p:cNvSpPr txBox="1"/>
          <p:nvPr/>
        </p:nvSpPr>
        <p:spPr>
          <a:xfrm>
            <a:off x="5484517" y="4553322"/>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368092384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Introducing Arrays</a:t>
            </a:r>
            <a:endParaRPr lang="en-US" altLang="en-US" b="0" dirty="0" smtClean="0"/>
          </a:p>
        </p:txBody>
      </p:sp>
      <p:sp>
        <p:nvSpPr>
          <p:cNvPr id="5" name="Content Placeholder 2"/>
          <p:cNvSpPr>
            <a:spLocks noGrp="1"/>
          </p:cNvSpPr>
          <p:nvPr>
            <p:ph type="body" idx="1"/>
          </p:nvPr>
        </p:nvSpPr>
        <p:spPr>
          <a:xfrm>
            <a:off x="457200" y="1600200"/>
            <a:ext cx="8229600" cy="885825"/>
          </a:xfrm>
        </p:spPr>
        <p:txBody>
          <a:bodyPr/>
          <a:lstStyle/>
          <a:p>
            <a:pPr marL="0" indent="0">
              <a:buNone/>
            </a:pPr>
            <a:r>
              <a:rPr lang="en-US" altLang="en-US" dirty="0"/>
              <a:t>Array is a data structure that represents a collection of the same types of data.</a:t>
            </a:r>
          </a:p>
        </p:txBody>
      </p:sp>
      <p:pic>
        <p:nvPicPr>
          <p:cNvPr id="7" name="Picture 3" descr="A code reads, double let bracket right bracket my List equals new double left bracket 10 right bracket semicolon. The code creates an array of 10 elements. The array variable, my List, references a ten element array with indices from my list, 0 to my list, 9. The array element at index 5 has value 34.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048" y="2847895"/>
            <a:ext cx="6160880" cy="3243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73920017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Example</a:t>
            </a:r>
            <a:endParaRPr lang="en-US" altLang="en-US" b="0" dirty="0" smtClean="0"/>
          </a:p>
        </p:txBody>
      </p:sp>
      <p:pic>
        <p:nvPicPr>
          <p:cNvPr id="3" name="Picture 2" descr="A diagram illustrates swap methods for an array. Two stacks are presented with methods which reference an array, a, with indices left bracket 0 right bracket and left bracket 1 right bracket with values 1 and 2. First stack has two elements, the first stack element contains activation record for the swap method and memory locations n 2 and n 1 with values 2 and 1. A text below the first stack reads, invoke swap (i n t, n 1, i n t, n2), the primitive type values in a left bracket 0 right bracket and a left bracket 1 right bracket are passed to the swap method. The second stack element contains activation record for the main method with i n t left bracket right bracket a which references the array, a, in the heap. A text below the stack reads, the arrays are stored in a heap. The second stack has two elements, the first element has activation record for the swap First Two In Array method for i n t left bracket right bracket array which references the array in heap. The second stack element has activation record for the main method for i n t left bracket right bracket a with reference value that is passed to the swap First Two In Array method. A text below the second stack reads, invoke swap First Two In Array I n t left bracket, right bracket array, the reference value in a is passed to the swap First Two In Array method. Both elements in the second stack have reference that point to the array stored in heap. The values of a 0 and a 1 are passed to n 1 and n 2 inside the method."/>
          <p:cNvPicPr>
            <a:picLocks noChangeAspect="1"/>
          </p:cNvPicPr>
          <p:nvPr/>
        </p:nvPicPr>
        <p:blipFill>
          <a:blip r:embed="rId3"/>
          <a:stretch>
            <a:fillRect/>
          </a:stretch>
        </p:blipFill>
        <p:spPr>
          <a:xfrm>
            <a:off x="1018208" y="1900507"/>
            <a:ext cx="7107583" cy="3217837"/>
          </a:xfrm>
          <a:prstGeom prst="rect">
            <a:avLst/>
          </a:prstGeom>
        </p:spPr>
      </p:pic>
    </p:spTree>
    <p:extLst>
      <p:ext uri="{BB962C8B-B14F-4D97-AF65-F5344CB8AC3E}">
        <p14:creationId xmlns:p14="http://schemas.microsoft.com/office/powerpoint/2010/main" val="668595231"/>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Returning an Array from a Method</a:t>
            </a:r>
            <a:endParaRPr lang="en-US" altLang="en-US" b="0" dirty="0" smtClean="0"/>
          </a:p>
        </p:txBody>
      </p:sp>
      <p:pic>
        <p:nvPicPr>
          <p:cNvPr id="2" name="Picture 2" descr="Computer code has 8 lines. The lines read as follows. Line 1. public static i n t left bracket right bracket reverse left parenthesis i n t left bracket right bracket list right parenthesis left brace. In this line the word i n t and list points to two separate code statements that, i n t left bracket right bracket list 1 equals left brace 1 comma 2 comma 3 comma 4 comma 5 comma 6 right brace semicolon, and, i n t left bracket right bracket list 2 equals reverse left parenthesis list 1 right parenthesis semicolon, respectively. Line 2, indented once. i n t left bracket right bracket result equals new i n t left bracket list period length right bracket semicolon. Line 3, indented once. for left parenthesis i n t, i equals 0 comma j equals result period length minus 1 semicolon. Line 4, indented 3 times. i less than sign list period length semicolon i plus plus comma j minus minus right parenthesis left brace. Line 5, indented twice. result left bracket j right bracket equals list left bracket i right bracket semicolon. Line 6, indented once. right brace. Line 7, indented once. return result semicolon. Line 8. right brace. An array titled list, the first and second element are moved to last and second last element in the array titled, result."/>
          <p:cNvPicPr>
            <a:picLocks noChangeAspect="1"/>
          </p:cNvPicPr>
          <p:nvPr/>
        </p:nvPicPr>
        <p:blipFill>
          <a:blip r:embed="rId3"/>
          <a:stretch>
            <a:fillRect/>
          </a:stretch>
        </p:blipFill>
        <p:spPr>
          <a:xfrm>
            <a:off x="457200" y="1716926"/>
            <a:ext cx="7539364" cy="3925760"/>
          </a:xfrm>
          <a:prstGeom prst="rect">
            <a:avLst/>
          </a:prstGeom>
        </p:spPr>
      </p:pic>
    </p:spTree>
    <p:extLst>
      <p:ext uri="{BB962C8B-B14F-4D97-AF65-F5344CB8AC3E}">
        <p14:creationId xmlns:p14="http://schemas.microsoft.com/office/powerpoint/2010/main" val="158151846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(1 of </a:t>
            </a:r>
            <a:r>
              <a:rPr lang="en-US" altLang="en-US" sz="2000" b="0" dirty="0" smtClean="0"/>
              <a:t>22)</a:t>
            </a:r>
            <a:endParaRPr lang="en-US" altLang="en-US" b="0" dirty="0" smtClean="0"/>
          </a:p>
        </p:txBody>
      </p:sp>
      <p:pic>
        <p:nvPicPr>
          <p:cNvPr id="3"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4 is highlighted and labeled, Declare result and create array. This line points to the created array, result.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0, 0, 0."/>
          <p:cNvPicPr>
            <a:picLocks noChangeAspect="1"/>
          </p:cNvPicPr>
          <p:nvPr/>
        </p:nvPicPr>
        <p:blipFill>
          <a:blip r:embed="rId3"/>
          <a:stretch>
            <a:fillRect/>
          </a:stretch>
        </p:blipFill>
        <p:spPr>
          <a:xfrm>
            <a:off x="457200" y="1727691"/>
            <a:ext cx="7017529" cy="4268443"/>
          </a:xfrm>
          <a:prstGeom prst="rect">
            <a:avLst/>
          </a:prstGeom>
        </p:spPr>
      </p:pic>
    </p:spTree>
    <p:extLst>
      <p:ext uri="{BB962C8B-B14F-4D97-AF65-F5344CB8AC3E}">
        <p14:creationId xmlns:p14="http://schemas.microsoft.com/office/powerpoint/2010/main" val="2500927740"/>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(2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This line points to array, result. Line 5, indented twice. for left parenthesis i n t, i equals 0 comma j equals result period length minus 1 semicolon. The words, i n t, i equals 0 comma j equals result period length minus 1 semicolon, in line 5 is highlighted and labeled, i equals 0 and j equals 5. Line 6, indented 4 times. i less than sign list period length semicolon i plus plus comma j minus minus right parenthesis left brace.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0, 0, 0."/>
          <p:cNvPicPr>
            <a:picLocks noChangeAspect="1"/>
          </p:cNvPicPr>
          <p:nvPr/>
        </p:nvPicPr>
        <p:blipFill>
          <a:blip r:embed="rId3"/>
          <a:stretch>
            <a:fillRect/>
          </a:stretch>
        </p:blipFill>
        <p:spPr>
          <a:xfrm>
            <a:off x="457200" y="1584797"/>
            <a:ext cx="7537293" cy="4584592"/>
          </a:xfrm>
          <a:prstGeom prst="rect">
            <a:avLst/>
          </a:prstGeom>
        </p:spPr>
      </p:pic>
    </p:spTree>
    <p:extLst>
      <p:ext uri="{BB962C8B-B14F-4D97-AF65-F5344CB8AC3E}">
        <p14:creationId xmlns:p14="http://schemas.microsoft.com/office/powerpoint/2010/main" val="1051409124"/>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(3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This line points to array, result.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n line 6 are highlighted and labeled, i left parenthesis equals 0 right parenthesis is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0, 0."/>
          <p:cNvPicPr>
            <a:picLocks noChangeAspect="1"/>
          </p:cNvPicPr>
          <p:nvPr/>
        </p:nvPicPr>
        <p:blipFill>
          <a:blip r:embed="rId3"/>
          <a:stretch>
            <a:fillRect/>
          </a:stretch>
        </p:blipFill>
        <p:spPr>
          <a:xfrm>
            <a:off x="457200" y="1528732"/>
            <a:ext cx="7566169" cy="4602156"/>
          </a:xfrm>
          <a:prstGeom prst="rect">
            <a:avLst/>
          </a:prstGeom>
        </p:spPr>
      </p:pic>
    </p:spTree>
    <p:extLst>
      <p:ext uri="{BB962C8B-B14F-4D97-AF65-F5344CB8AC3E}">
        <p14:creationId xmlns:p14="http://schemas.microsoft.com/office/powerpoint/2010/main" val="97660411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(4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0 and j equals 5, assign list left bracket 0 right bracket to result left bracket 5 right bracket. Line 8, indented twice. right brace. Line 9, indented twice. return result semicolon. Line 10, indented once. right brace. Two 6 element array, first array titled, list, is presented with variables, 1, 2, 3, 4, 5, 6, and the second array titled, result, is presented with variables 0, 0, 0, 0, 0, 1. The variable 1 in list array points to variable 1 in result array."/>
          <p:cNvPicPr>
            <a:picLocks noChangeAspect="1"/>
          </p:cNvPicPr>
          <p:nvPr/>
        </p:nvPicPr>
        <p:blipFill>
          <a:blip r:embed="rId3"/>
          <a:stretch>
            <a:fillRect/>
          </a:stretch>
        </p:blipFill>
        <p:spPr>
          <a:xfrm>
            <a:off x="457200" y="1568156"/>
            <a:ext cx="7278040" cy="4562732"/>
          </a:xfrm>
          <a:prstGeom prst="rect">
            <a:avLst/>
          </a:prstGeom>
        </p:spPr>
      </p:pic>
    </p:spTree>
    <p:extLst>
      <p:ext uri="{BB962C8B-B14F-4D97-AF65-F5344CB8AC3E}">
        <p14:creationId xmlns:p14="http://schemas.microsoft.com/office/powerpoint/2010/main" val="337011436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(5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n line 6 is highlighted and labeled, after this, i becomes 1 and j becomes 4.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0, 1."/>
          <p:cNvPicPr>
            <a:picLocks noChangeAspect="1"/>
          </p:cNvPicPr>
          <p:nvPr/>
        </p:nvPicPr>
        <p:blipFill>
          <a:blip r:embed="rId3"/>
          <a:stretch>
            <a:fillRect/>
          </a:stretch>
        </p:blipFill>
        <p:spPr>
          <a:xfrm>
            <a:off x="457200" y="1637120"/>
            <a:ext cx="7228472" cy="4503393"/>
          </a:xfrm>
          <a:prstGeom prst="rect">
            <a:avLst/>
          </a:prstGeom>
        </p:spPr>
      </p:pic>
    </p:spTree>
    <p:extLst>
      <p:ext uri="{BB962C8B-B14F-4D97-AF65-F5344CB8AC3E}">
        <p14:creationId xmlns:p14="http://schemas.microsoft.com/office/powerpoint/2010/main" val="170901506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(6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n line 6 is highlighted and labeled, i left parenthesis equals 1 right parenthesis is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0, 1."/>
          <p:cNvPicPr>
            <a:picLocks noChangeAspect="1"/>
          </p:cNvPicPr>
          <p:nvPr/>
        </p:nvPicPr>
        <p:blipFill>
          <a:blip r:embed="rId3"/>
          <a:stretch>
            <a:fillRect/>
          </a:stretch>
        </p:blipFill>
        <p:spPr>
          <a:xfrm>
            <a:off x="457200" y="1665999"/>
            <a:ext cx="7075910" cy="4436013"/>
          </a:xfrm>
          <a:prstGeom prst="rect">
            <a:avLst/>
          </a:prstGeom>
        </p:spPr>
      </p:pic>
    </p:spTree>
    <p:extLst>
      <p:ext uri="{BB962C8B-B14F-4D97-AF65-F5344CB8AC3E}">
        <p14:creationId xmlns:p14="http://schemas.microsoft.com/office/powerpoint/2010/main" val="372819176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(7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1 and j equals 4 assign list left bracket 1 right bracket to result left bracket 4 right bracket. Line 8, indented twice. right brace. Line 9, indented twice. return result semicolon. Line 10, indented once. right brace. Two 6 element array, first array titled, list, is presented with variables, 1, 2, 3, 4, 5, 6, and the second array titled, result, is presented with variables 0, 0, 0, 0, 0, 2, 1. The variable 2 in list array points to variable 2 in result array."/>
          <p:cNvPicPr>
            <a:picLocks noChangeAspect="1"/>
          </p:cNvPicPr>
          <p:nvPr/>
        </p:nvPicPr>
        <p:blipFill>
          <a:blip r:embed="rId3"/>
          <a:stretch>
            <a:fillRect/>
          </a:stretch>
        </p:blipFill>
        <p:spPr>
          <a:xfrm>
            <a:off x="457200" y="1700909"/>
            <a:ext cx="7066285" cy="4429979"/>
          </a:xfrm>
          <a:prstGeom prst="rect">
            <a:avLst/>
          </a:prstGeom>
        </p:spPr>
      </p:pic>
    </p:spTree>
    <p:extLst>
      <p:ext uri="{BB962C8B-B14F-4D97-AF65-F5344CB8AC3E}">
        <p14:creationId xmlns:p14="http://schemas.microsoft.com/office/powerpoint/2010/main" val="793068056"/>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(8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s highlighted and labeled, after this i becomes 2 and j becomes 3.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2, 1."/>
          <p:cNvPicPr>
            <a:picLocks noChangeAspect="1"/>
          </p:cNvPicPr>
          <p:nvPr/>
        </p:nvPicPr>
        <p:blipFill>
          <a:blip r:embed="rId3"/>
          <a:stretch>
            <a:fillRect/>
          </a:stretch>
        </p:blipFill>
        <p:spPr>
          <a:xfrm>
            <a:off x="457200" y="1684840"/>
            <a:ext cx="6662024" cy="4176541"/>
          </a:xfrm>
          <a:prstGeom prst="rect">
            <a:avLst/>
          </a:prstGeom>
        </p:spPr>
      </p:pic>
    </p:spTree>
    <p:extLst>
      <p:ext uri="{BB962C8B-B14F-4D97-AF65-F5344CB8AC3E}">
        <p14:creationId xmlns:p14="http://schemas.microsoft.com/office/powerpoint/2010/main" val="359110915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Declaring Array Variables</a:t>
            </a:r>
            <a:endParaRPr lang="en-US" altLang="en-US" dirty="0" smtClean="0"/>
          </a:p>
        </p:txBody>
      </p:sp>
      <p:pic>
        <p:nvPicPr>
          <p:cNvPr id="7" name="Picture 2" descr="Line 1. datatype left bracket right bracket array R e f, V a r semicolon. Line 2. Example colon. Line 3. double left bracket right bracket my List semicolon. Line 4. datatype array R e f, V a r left bracket right bracket semicolon forward slash forward slash This style is allowed comma. Line 5. but not preferred. Line 6. Example colon. Line 7. double my list left bracket right bracket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98" y="1676620"/>
            <a:ext cx="7427356" cy="3388841"/>
          </a:xfrm>
          <a:prstGeom prst="rect">
            <a:avLst/>
          </a:prstGeom>
        </p:spPr>
      </p:pic>
    </p:spTree>
    <p:extLst>
      <p:ext uri="{BB962C8B-B14F-4D97-AF65-F5344CB8AC3E}">
        <p14:creationId xmlns:p14="http://schemas.microsoft.com/office/powerpoint/2010/main" val="179865143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(9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s highlighted and labeled, i left parenthesis equals 2 right parenthesis is still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0, 2, 1."/>
          <p:cNvPicPr>
            <a:picLocks noChangeAspect="1"/>
          </p:cNvPicPr>
          <p:nvPr/>
        </p:nvPicPr>
        <p:blipFill>
          <a:blip r:embed="rId3"/>
          <a:stretch>
            <a:fillRect/>
          </a:stretch>
        </p:blipFill>
        <p:spPr>
          <a:xfrm>
            <a:off x="457200" y="1574042"/>
            <a:ext cx="7345417" cy="4604972"/>
          </a:xfrm>
          <a:prstGeom prst="rect">
            <a:avLst/>
          </a:prstGeom>
        </p:spPr>
      </p:pic>
    </p:spTree>
    <p:extLst>
      <p:ext uri="{BB962C8B-B14F-4D97-AF65-F5344CB8AC3E}">
        <p14:creationId xmlns:p14="http://schemas.microsoft.com/office/powerpoint/2010/main" val="2345467105"/>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10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2 and j equals 3 assign list left bracket i right bracket to result left bracket j right bracket. Line 8, indented twice. right brace. Line 9, indented twice. return result semicolon. Line 10, indented once. right brace. Two 6 element array, first array titled, list, is presented with variables, 1, 2, 3, 4, 5, 6, and the second array titled, result, is presented with variables 0, 0, 0, 3, 2, 1. The variable 3 in list array points to variable 3 in result array."/>
          <p:cNvPicPr>
            <a:picLocks noChangeAspect="1"/>
          </p:cNvPicPr>
          <p:nvPr/>
        </p:nvPicPr>
        <p:blipFill>
          <a:blip r:embed="rId3"/>
          <a:stretch>
            <a:fillRect/>
          </a:stretch>
        </p:blipFill>
        <p:spPr>
          <a:xfrm>
            <a:off x="566549" y="1570451"/>
            <a:ext cx="7335792" cy="4598938"/>
          </a:xfrm>
          <a:prstGeom prst="rect">
            <a:avLst/>
          </a:prstGeom>
        </p:spPr>
      </p:pic>
    </p:spTree>
    <p:extLst>
      <p:ext uri="{BB962C8B-B14F-4D97-AF65-F5344CB8AC3E}">
        <p14:creationId xmlns:p14="http://schemas.microsoft.com/office/powerpoint/2010/main" val="40137175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11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s highlighted and labeled, after this i becomes 3 and j becomes 2.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3, 2, 1."/>
          <p:cNvPicPr>
            <a:picLocks noChangeAspect="1"/>
          </p:cNvPicPr>
          <p:nvPr/>
        </p:nvPicPr>
        <p:blipFill>
          <a:blip r:embed="rId3"/>
          <a:stretch>
            <a:fillRect/>
          </a:stretch>
        </p:blipFill>
        <p:spPr>
          <a:xfrm>
            <a:off x="537673" y="1676215"/>
            <a:ext cx="6767902" cy="4242917"/>
          </a:xfrm>
          <a:prstGeom prst="rect">
            <a:avLst/>
          </a:prstGeom>
        </p:spPr>
      </p:pic>
    </p:spTree>
    <p:extLst>
      <p:ext uri="{BB962C8B-B14F-4D97-AF65-F5344CB8AC3E}">
        <p14:creationId xmlns:p14="http://schemas.microsoft.com/office/powerpoint/2010/main" val="2511643037"/>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12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s highlighted and labeled, i left parenthesis equals 3 right parenthesis is still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0, 3, 2, 1."/>
          <p:cNvPicPr>
            <a:picLocks noChangeAspect="1"/>
          </p:cNvPicPr>
          <p:nvPr/>
        </p:nvPicPr>
        <p:blipFill>
          <a:blip r:embed="rId3"/>
          <a:stretch>
            <a:fillRect/>
          </a:stretch>
        </p:blipFill>
        <p:spPr>
          <a:xfrm>
            <a:off x="528048" y="1626202"/>
            <a:ext cx="7124036" cy="4466184"/>
          </a:xfrm>
          <a:prstGeom prst="rect">
            <a:avLst/>
          </a:prstGeom>
        </p:spPr>
      </p:pic>
    </p:spTree>
    <p:extLst>
      <p:ext uri="{BB962C8B-B14F-4D97-AF65-F5344CB8AC3E}">
        <p14:creationId xmlns:p14="http://schemas.microsoft.com/office/powerpoint/2010/main" val="238965656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13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3 and j equals 2 assign list left bracket i right bracket to result left bracket j right bracket. Line 8, indented twice. right brace. Line 9, indented twice. return result semicolon. Line 10, indented once. right brace. Two 6 element arrays, first array titled, list, is presented with variables, 1, 2, 3, 4, 5, 6, and the second array titled, result, is presented with variables 0, 0, 4, 3, 2, 1. The variable 4 in list array points to variable 4 in result array."/>
          <p:cNvPicPr>
            <a:picLocks noChangeAspect="1"/>
          </p:cNvPicPr>
          <p:nvPr/>
        </p:nvPicPr>
        <p:blipFill>
          <a:blip r:embed="rId3"/>
          <a:stretch>
            <a:fillRect/>
          </a:stretch>
        </p:blipFill>
        <p:spPr>
          <a:xfrm>
            <a:off x="457200" y="1560974"/>
            <a:ext cx="7258790" cy="4550664"/>
          </a:xfrm>
          <a:prstGeom prst="rect">
            <a:avLst/>
          </a:prstGeom>
        </p:spPr>
      </p:pic>
    </p:spTree>
    <p:extLst>
      <p:ext uri="{BB962C8B-B14F-4D97-AF65-F5344CB8AC3E}">
        <p14:creationId xmlns:p14="http://schemas.microsoft.com/office/powerpoint/2010/main" val="1521824445"/>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14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s highlighted and labeled, after this i becomes 4 and j becomes 1. Line 7, indented 3 times. result left bracket j right bracket equals list left bracket i right bracket semicolon. Line 8, indented twice. right brace. Line 9, indented twice. return result semicolon. Line 10, indented once. right brace. Two 6 element arrays, first array titled, list, is presented with variables, 1, 2, 3, 4, 5, 6, and the second array titled, result, is presented with variables 0, 0, 4, 3, 2, 1."/>
          <p:cNvPicPr>
            <a:picLocks noChangeAspect="1"/>
          </p:cNvPicPr>
          <p:nvPr/>
        </p:nvPicPr>
        <p:blipFill>
          <a:blip r:embed="rId3"/>
          <a:stretch>
            <a:fillRect/>
          </a:stretch>
        </p:blipFill>
        <p:spPr>
          <a:xfrm>
            <a:off x="457200" y="1665147"/>
            <a:ext cx="6893030" cy="4321362"/>
          </a:xfrm>
          <a:prstGeom prst="rect">
            <a:avLst/>
          </a:prstGeom>
        </p:spPr>
      </p:pic>
    </p:spTree>
    <p:extLst>
      <p:ext uri="{BB962C8B-B14F-4D97-AF65-F5344CB8AC3E}">
        <p14:creationId xmlns:p14="http://schemas.microsoft.com/office/powerpoint/2010/main" val="15316714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15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s highlighted and labeled, i left parenthesis equals 4 right parenthesis is still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0, 4, 3, 2, 1."/>
          <p:cNvPicPr>
            <a:picLocks noChangeAspect="1"/>
          </p:cNvPicPr>
          <p:nvPr/>
        </p:nvPicPr>
        <p:blipFill>
          <a:blip r:embed="rId3"/>
          <a:stretch>
            <a:fillRect/>
          </a:stretch>
        </p:blipFill>
        <p:spPr>
          <a:xfrm>
            <a:off x="457200" y="1593588"/>
            <a:ext cx="7191413" cy="4508424"/>
          </a:xfrm>
          <a:prstGeom prst="rect">
            <a:avLst/>
          </a:prstGeom>
        </p:spPr>
      </p:pic>
    </p:spTree>
    <p:extLst>
      <p:ext uri="{BB962C8B-B14F-4D97-AF65-F5344CB8AC3E}">
        <p14:creationId xmlns:p14="http://schemas.microsoft.com/office/powerpoint/2010/main" val="168637286"/>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16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4 and j equals 1 assign list left bracket i right bracket to result left bracket j right bracket. Line 8, indented twice. right brace. Line 9, indented twice. return result semicolon. Line 10, indented once. right brace. Two 6 element array, first array titled, list, is presented with variables, 1, 2, 3, 4, 5, 6, and the second array titled, result, is presented with variables 0, 5, 4, 3, 2, 1. The variable 5 in list array points to variable 5 in result array."/>
          <p:cNvPicPr>
            <a:picLocks noChangeAspect="1"/>
          </p:cNvPicPr>
          <p:nvPr/>
        </p:nvPicPr>
        <p:blipFill>
          <a:blip r:embed="rId3"/>
          <a:stretch>
            <a:fillRect/>
          </a:stretch>
        </p:blipFill>
        <p:spPr>
          <a:xfrm>
            <a:off x="457200" y="1780945"/>
            <a:ext cx="6739026" cy="4224815"/>
          </a:xfrm>
          <a:prstGeom prst="rect">
            <a:avLst/>
          </a:prstGeom>
        </p:spPr>
      </p:pic>
    </p:spTree>
    <p:extLst>
      <p:ext uri="{BB962C8B-B14F-4D97-AF65-F5344CB8AC3E}">
        <p14:creationId xmlns:p14="http://schemas.microsoft.com/office/powerpoint/2010/main" val="248593542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17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s highlighted and labeled, after this i becomes 5 and j becomes 0.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5, 4, 3, 2, 1."/>
          <p:cNvPicPr>
            <a:picLocks noChangeAspect="1"/>
          </p:cNvPicPr>
          <p:nvPr/>
        </p:nvPicPr>
        <p:blipFill>
          <a:blip r:embed="rId3"/>
          <a:stretch>
            <a:fillRect/>
          </a:stretch>
        </p:blipFill>
        <p:spPr>
          <a:xfrm>
            <a:off x="457200" y="1622907"/>
            <a:ext cx="6960407" cy="4363602"/>
          </a:xfrm>
          <a:prstGeom prst="rect">
            <a:avLst/>
          </a:prstGeom>
        </p:spPr>
      </p:pic>
    </p:spTree>
    <p:extLst>
      <p:ext uri="{BB962C8B-B14F-4D97-AF65-F5344CB8AC3E}">
        <p14:creationId xmlns:p14="http://schemas.microsoft.com/office/powerpoint/2010/main" val="2167348726"/>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18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s highlighted and labeled, i left parenthesis equals 5 right parenthesis is still less than 6.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0, 5, 4, 3, 2, 1."/>
          <p:cNvPicPr>
            <a:picLocks noChangeAspect="1"/>
          </p:cNvPicPr>
          <p:nvPr/>
        </p:nvPicPr>
        <p:blipFill>
          <a:blip r:embed="rId3"/>
          <a:stretch>
            <a:fillRect/>
          </a:stretch>
        </p:blipFill>
        <p:spPr>
          <a:xfrm>
            <a:off x="457200" y="1603509"/>
            <a:ext cx="7037409" cy="4411876"/>
          </a:xfrm>
          <a:prstGeom prst="rect">
            <a:avLst/>
          </a:prstGeom>
        </p:spPr>
      </p:pic>
    </p:spTree>
    <p:extLst>
      <p:ext uri="{BB962C8B-B14F-4D97-AF65-F5344CB8AC3E}">
        <p14:creationId xmlns:p14="http://schemas.microsoft.com/office/powerpoint/2010/main" val="361144076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Creating Arrays</a:t>
            </a:r>
            <a:endParaRPr lang="en-US" altLang="en-US" dirty="0" smtClean="0"/>
          </a:p>
        </p:txBody>
      </p:sp>
      <p:pic>
        <p:nvPicPr>
          <p:cNvPr id="8" name="Picture 2" descr="Line 1. Array R e f, V a r equals new datatype left bracket array Size right bracket semicolon. Line 2. Example colon. Line 3. My List equals new double left bracket 10 right bracket semicolon. Line 4. My List left bracket 0 right bracket references the first element in the array period. Line 5. my List left bracket 9 right bracket references the last element in the array perio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5993"/>
            <a:ext cx="7027066" cy="3436178"/>
          </a:xfrm>
          <a:prstGeom prst="rect">
            <a:avLst/>
          </a:prstGeom>
        </p:spPr>
      </p:pic>
    </p:spTree>
    <p:extLst>
      <p:ext uri="{BB962C8B-B14F-4D97-AF65-F5344CB8AC3E}">
        <p14:creationId xmlns:p14="http://schemas.microsoft.com/office/powerpoint/2010/main" val="2602562525"/>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a:t>(</a:t>
            </a:r>
            <a:r>
              <a:rPr lang="en-US" altLang="en-US" sz="2000" b="0" dirty="0" smtClean="0"/>
              <a:t>19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i equals 5 and j equals 0 assign list left bracket i right bracket to result left bracket j right bracket. Line 8, indented twice. right brace. Line 9, indented twice. return result semicolon. Line 10, indented once. right brace. Two 6 element array, first array titled, list, is presented with variables, 1, 2, 3, 4, 5, 6, and the second array titled, result, is presented with variables 6, 5, 4, 3, 2, 1. The variable 6 in list array points to variable 6 in result array."/>
          <p:cNvPicPr>
            <a:picLocks noChangeAspect="1"/>
          </p:cNvPicPr>
          <p:nvPr/>
        </p:nvPicPr>
        <p:blipFill>
          <a:blip r:embed="rId3"/>
          <a:stretch>
            <a:fillRect/>
          </a:stretch>
        </p:blipFill>
        <p:spPr>
          <a:xfrm>
            <a:off x="457200" y="1569451"/>
            <a:ext cx="7229914" cy="4532561"/>
          </a:xfrm>
          <a:prstGeom prst="rect">
            <a:avLst/>
          </a:prstGeom>
        </p:spPr>
      </p:pic>
    </p:spTree>
    <p:extLst>
      <p:ext uri="{BB962C8B-B14F-4D97-AF65-F5344CB8AC3E}">
        <p14:creationId xmlns:p14="http://schemas.microsoft.com/office/powerpoint/2010/main" val="385433704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(20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plus plus comma j minus minus, is highlighted and labeled, after this i becomes 6 and j becomes negative 1.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6, 5, 4, 3, 2, 1."/>
          <p:cNvPicPr>
            <a:picLocks noChangeAspect="1"/>
          </p:cNvPicPr>
          <p:nvPr/>
        </p:nvPicPr>
        <p:blipFill>
          <a:blip r:embed="rId3"/>
          <a:stretch>
            <a:fillRect/>
          </a:stretch>
        </p:blipFill>
        <p:spPr>
          <a:xfrm>
            <a:off x="457200" y="1510552"/>
            <a:ext cx="7201038" cy="4514458"/>
          </a:xfrm>
          <a:prstGeom prst="rect">
            <a:avLst/>
          </a:prstGeom>
        </p:spPr>
      </p:pic>
    </p:spTree>
    <p:extLst>
      <p:ext uri="{BB962C8B-B14F-4D97-AF65-F5344CB8AC3E}">
        <p14:creationId xmlns:p14="http://schemas.microsoft.com/office/powerpoint/2010/main" val="396974054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(21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The words, i less than sign list period length, is highlighted and labeled, i left parenthesis equals 6 right parenthesis greater than 6 is false, so exit the loop. Line 7, indented 3 times. result left bracket j right bracket equals list left bracket i right bracket semicolon. Line 8, indented twice. right brace. Line 9, indented twice. return result semicolon. Line 10, indented once. right brace. Two 6 element array, first array titled, list, is presented with variables, 1, 2, 3, 4, 5, 6, and the second array titled, result, is presented with variables 6, 5, 4, 3, 2, 1."/>
          <p:cNvPicPr>
            <a:picLocks noChangeAspect="1"/>
          </p:cNvPicPr>
          <p:nvPr/>
        </p:nvPicPr>
        <p:blipFill>
          <a:blip r:embed="rId3"/>
          <a:stretch>
            <a:fillRect/>
          </a:stretch>
        </p:blipFill>
        <p:spPr>
          <a:xfrm>
            <a:off x="457200" y="1564270"/>
            <a:ext cx="7422419" cy="4653246"/>
          </a:xfrm>
          <a:prstGeom prst="rect">
            <a:avLst/>
          </a:prstGeom>
        </p:spPr>
      </p:pic>
    </p:spTree>
    <p:extLst>
      <p:ext uri="{BB962C8B-B14F-4D97-AF65-F5344CB8AC3E}">
        <p14:creationId xmlns:p14="http://schemas.microsoft.com/office/powerpoint/2010/main" val="4264882953"/>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Trace the reverse </a:t>
            </a:r>
            <a:r>
              <a:rPr lang="en-US" altLang="en-US" dirty="0" smtClean="0"/>
              <a:t>Method </a:t>
            </a:r>
            <a:r>
              <a:rPr lang="en-US" altLang="en-US" sz="2000" b="0" dirty="0" smtClean="0"/>
              <a:t>(22 </a:t>
            </a:r>
            <a:r>
              <a:rPr lang="en-US" altLang="en-US" sz="2000" b="0" dirty="0"/>
              <a:t>of </a:t>
            </a:r>
            <a:r>
              <a:rPr lang="en-US" altLang="en-US" sz="2000" b="0" dirty="0" smtClean="0"/>
              <a:t>22)</a:t>
            </a:r>
            <a:endParaRPr lang="en-US" altLang="en-US" b="0" dirty="0" smtClean="0"/>
          </a:p>
        </p:txBody>
      </p:sp>
      <p:pic>
        <p:nvPicPr>
          <p:cNvPr id="2" name="Picture 2" descr="Computer code has 10 lines. The lines read as follows. Line 1. i n t left bracket right bracket list 1 equals left brace 1 comma 2 comma 3 comma 4 comma 5 comma 6 right brace semicolon. Line 2. i n t left bracket right bracket list 2 equals reverse left parenthesis list 1 right parenthesis semicolon. Line 3, indented once. public static i n t left bracket right bracket reverse left parenthesis i n t left bracket right bracket list right parenthesis left brace. Line 4, indented twice. i n t left bracket right bracket result equals new i n t left bracket list period length right bracket semicolon. Line 5, indented twice. for left parenthesis i n t, i equals 0 comma j equals result period length minus 1 semicolon. Line 6, indented 4 times. i less than sign list period length semicolon i plus plus comma j minus minus right parenthesis left brace. Line 7, indented 3 times. result left bracket j right bracket equals list left bracket i right bracket semicolon. Line 7 is highlighted and labeled, return result. Line 8, indented twice. right brace. Line 9, indented twice. return result semicolon. Line 10, indented once. right brace. Two 6 element arrays, first array titled, list, is presented with variables, 1, 2, 3, 4, 5, 6, and the second array titled, result, is presented with variables 6, 5, 4, 3, 2, 1. The variable 6 in list array points to variable 6 in result array."/>
          <p:cNvPicPr>
            <a:picLocks noChangeAspect="1"/>
          </p:cNvPicPr>
          <p:nvPr/>
        </p:nvPicPr>
        <p:blipFill>
          <a:blip r:embed="rId3"/>
          <a:stretch>
            <a:fillRect/>
          </a:stretch>
        </p:blipFill>
        <p:spPr>
          <a:xfrm>
            <a:off x="534202" y="1709581"/>
            <a:ext cx="6642773" cy="4127413"/>
          </a:xfrm>
          <a:prstGeom prst="rect">
            <a:avLst/>
          </a:prstGeom>
        </p:spPr>
      </p:pic>
    </p:spTree>
    <p:extLst>
      <p:ext uri="{BB962C8B-B14F-4D97-AF65-F5344CB8AC3E}">
        <p14:creationId xmlns:p14="http://schemas.microsoft.com/office/powerpoint/2010/main" val="805250826"/>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Problem: Counting Occurrence of Each Letter</a:t>
            </a:r>
            <a:endParaRPr lang="en-US" altLang="en-US" b="0" dirty="0" smtClean="0"/>
          </a:p>
        </p:txBody>
      </p:sp>
      <p:sp>
        <p:nvSpPr>
          <p:cNvPr id="3" name="Content Placeholder 2"/>
          <p:cNvSpPr>
            <a:spLocks noGrp="1"/>
          </p:cNvSpPr>
          <p:nvPr>
            <p:ph type="body" idx="1"/>
          </p:nvPr>
        </p:nvSpPr>
        <p:spPr>
          <a:xfrm>
            <a:off x="457200" y="1600200"/>
            <a:ext cx="8229600" cy="1335505"/>
          </a:xfrm>
        </p:spPr>
        <p:txBody>
          <a:bodyPr/>
          <a:lstStyle/>
          <a:p>
            <a:r>
              <a:rPr lang="en-US" altLang="en-US" sz="2200" dirty="0">
                <a:cs typeface="Times New Roman" pitchFamily="18" charset="0"/>
              </a:rPr>
              <a:t>Generate 100 lowercase letters randomly and assign to an array of characters.</a:t>
            </a:r>
          </a:p>
          <a:p>
            <a:r>
              <a:rPr lang="en-US" altLang="en-US" sz="2200" dirty="0">
                <a:cs typeface="Times New Roman" pitchFamily="18" charset="0"/>
              </a:rPr>
              <a:t>Count the occurrence of each letter in the array.</a:t>
            </a:r>
            <a:endParaRPr lang="en-US" sz="2200" dirty="0"/>
          </a:p>
        </p:txBody>
      </p:sp>
      <p:pic>
        <p:nvPicPr>
          <p:cNvPr id="5" name="Picture 3" descr="Two diagrams illustrate a call stack and heap during and after execution of create Array. The stack during execution of create array is divided into two sections, top and bottom. the top section contains activation record for create array method where, c h a r left bracket right bracket c h a r s colon references an array of 100 characters present in heap and the bottom section contains activation record for the main method c h a r left bracket right bracket c h a r s colon r e f. The stack after execution of create array contains activation record for the main method c h a r left bracket right bracket c h a r s colon references the array of 100 characters present in 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1" y="3147908"/>
            <a:ext cx="7330532" cy="2288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6" name="TextBox 4">
            <a:hlinkClick r:id="rId4"/>
          </p:cNvPr>
          <p:cNvSpPr>
            <a:spLocks noChangeArrowheads="1"/>
          </p:cNvSpPr>
          <p:nvPr/>
        </p:nvSpPr>
        <p:spPr bwMode="auto">
          <a:xfrm>
            <a:off x="1799348" y="5794874"/>
            <a:ext cx="239794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CountLettersInArray</a:t>
            </a:r>
          </a:p>
          <a:p>
            <a:pPr algn="ctr">
              <a:spcBef>
                <a:spcPct val="0"/>
              </a:spcBef>
              <a:buClrTx/>
              <a:buSzTx/>
              <a:buFontTx/>
              <a:buNone/>
            </a:pPr>
            <a:endParaRPr lang="en-US" altLang="en-US" sz="2000" dirty="0"/>
          </a:p>
        </p:txBody>
      </p:sp>
      <p:sp>
        <p:nvSpPr>
          <p:cNvPr id="7" name="TextBox 5">
            <a:hlinkClick r:id="rId5" tooltip="http://liveexample-ppe.pearsoncmg.com/LiveRun/faces/LiveExample.xhtml"/>
          </p:cNvPr>
          <p:cNvSpPr txBox="1"/>
          <p:nvPr/>
        </p:nvSpPr>
        <p:spPr>
          <a:xfrm>
            <a:off x="4868500" y="5754541"/>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402903327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Variable-Length Arguments</a:t>
            </a:r>
            <a:endParaRPr lang="en-US" altLang="en-US" b="0" dirty="0" smtClean="0"/>
          </a:p>
        </p:txBody>
      </p:sp>
      <p:sp>
        <p:nvSpPr>
          <p:cNvPr id="3" name="Content Placeholder 2"/>
          <p:cNvSpPr>
            <a:spLocks noGrp="1"/>
          </p:cNvSpPr>
          <p:nvPr>
            <p:ph type="body" idx="1"/>
          </p:nvPr>
        </p:nvSpPr>
        <p:spPr>
          <a:xfrm>
            <a:off x="457200" y="1600200"/>
            <a:ext cx="8229600" cy="844617"/>
          </a:xfrm>
        </p:spPr>
        <p:txBody>
          <a:bodyPr/>
          <a:lstStyle/>
          <a:p>
            <a:pPr marL="0" indent="0">
              <a:buNone/>
            </a:pPr>
            <a:r>
              <a:rPr lang="en-US" altLang="en-US" dirty="0"/>
              <a:t>You can pass a variable number of arguments of the same type to a method.</a:t>
            </a:r>
            <a:endParaRPr lang="en-US" sz="2200" dirty="0"/>
          </a:p>
        </p:txBody>
      </p:sp>
      <p:sp>
        <p:nvSpPr>
          <p:cNvPr id="7" name="TextBox 3">
            <a:hlinkClick r:id="rId3"/>
          </p:cNvPr>
          <p:cNvSpPr>
            <a:spLocks noChangeArrowheads="1"/>
          </p:cNvSpPr>
          <p:nvPr/>
        </p:nvSpPr>
        <p:spPr bwMode="auto">
          <a:xfrm>
            <a:off x="1959601" y="3929512"/>
            <a:ext cx="1706655" cy="381000"/>
          </a:xfrm>
          <a:prstGeom prst="rect">
            <a:avLst/>
          </a:prstGeom>
          <a:solidFill>
            <a:srgbClr val="92D05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pPr algn="ctr">
              <a:spcBef>
                <a:spcPct val="0"/>
              </a:spcBef>
              <a:buClrTx/>
              <a:buSzTx/>
              <a:buFontTx/>
              <a:buNone/>
            </a:pPr>
            <a:r>
              <a:rPr lang="en-US" altLang="en-US" sz="2000" dirty="0" smtClean="0"/>
              <a:t>VarArgsDemo</a:t>
            </a:r>
            <a:endParaRPr lang="en-US" altLang="en-US" sz="2000" dirty="0"/>
          </a:p>
        </p:txBody>
      </p:sp>
      <p:sp>
        <p:nvSpPr>
          <p:cNvPr id="5" name="TextBox 4">
            <a:hlinkClick r:id="rId4" tooltip="http://liveexample-ppe.pearsoncmg.com/LiveRun/faces/LiveExample.xhtml"/>
          </p:cNvPr>
          <p:cNvSpPr txBox="1"/>
          <p:nvPr/>
        </p:nvSpPr>
        <p:spPr>
          <a:xfrm>
            <a:off x="3973351" y="3889179"/>
            <a:ext cx="924340" cy="461665"/>
          </a:xfrm>
          <a:prstGeom prst="rect">
            <a:avLst/>
          </a:prstGeom>
          <a:solidFill>
            <a:schemeClr val="tx2"/>
          </a:solidFill>
        </p:spPr>
        <p:txBody>
          <a:bodyPr wrap="square" rtlCol="0">
            <a:spAutoFit/>
          </a:bodyPr>
          <a:lstStyle/>
          <a:p>
            <a:pPr algn="ctr"/>
            <a:r>
              <a:rPr lang="en-US" sz="2400" dirty="0" smtClean="0">
                <a:latin typeface="Book Antiqua" panose="02040602050305030304" pitchFamily="18" charset="0"/>
              </a:rPr>
              <a:t>Run</a:t>
            </a:r>
            <a:endParaRPr lang="en-US" sz="2400" dirty="0">
              <a:latin typeface="Book Antiqua" panose="02040602050305030304" pitchFamily="18" charset="0"/>
            </a:endParaRPr>
          </a:p>
        </p:txBody>
      </p:sp>
    </p:spTree>
    <p:extLst>
      <p:ext uri="{BB962C8B-B14F-4D97-AF65-F5344CB8AC3E}">
        <p14:creationId xmlns:p14="http://schemas.microsoft.com/office/powerpoint/2010/main" val="299383800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Searching Arrays</a:t>
            </a:r>
            <a:endParaRPr lang="en-US" altLang="en-US" b="0" dirty="0" smtClean="0"/>
          </a:p>
        </p:txBody>
      </p:sp>
      <p:sp>
        <p:nvSpPr>
          <p:cNvPr id="3" name="Content Placeholder 2"/>
          <p:cNvSpPr>
            <a:spLocks noGrp="1"/>
          </p:cNvSpPr>
          <p:nvPr>
            <p:ph type="body" idx="1"/>
          </p:nvPr>
        </p:nvSpPr>
        <p:spPr>
          <a:xfrm>
            <a:off x="457200" y="1600201"/>
            <a:ext cx="8229600" cy="2452036"/>
          </a:xfrm>
        </p:spPr>
        <p:txBody>
          <a:bodyPr/>
          <a:lstStyle/>
          <a:p>
            <a:pPr marL="0" indent="0">
              <a:buNone/>
            </a:pPr>
            <a:r>
              <a:rPr lang="en-US" altLang="en-US" sz="2200" dirty="0"/>
              <a:t>Searching is the process of looking for a specific element in an array; for example, discovering whether a certain score is included in a list of scores. Searching is a common task in computer programming. There are many algorithms and data structures devoted to searching. In this section, two commonly used approaches are discussed, </a:t>
            </a:r>
            <a:r>
              <a:rPr lang="en-US" altLang="en-US" sz="2200" b="1" dirty="0"/>
              <a:t>linear search </a:t>
            </a:r>
            <a:r>
              <a:rPr lang="en-US" altLang="en-US" sz="2200" dirty="0"/>
              <a:t>and</a:t>
            </a:r>
            <a:r>
              <a:rPr lang="en-US" altLang="en-US" sz="2200" b="1" dirty="0"/>
              <a:t> binary search</a:t>
            </a:r>
            <a:r>
              <a:rPr lang="en-US" altLang="en-US" sz="2200" dirty="0"/>
              <a:t>.</a:t>
            </a:r>
            <a:endParaRPr lang="en-US" sz="2200" dirty="0"/>
          </a:p>
        </p:txBody>
      </p:sp>
      <p:pic>
        <p:nvPicPr>
          <p:cNvPr id="2" name="Picture 3" descr="Computer code has 9 lines. The lines read as follows. Line 1. public class Linear Search left brace. Line 2, indented once. forward slash asterisk asterisk the method for finding a key in the list asterisk forward slash. Line 3, indented once. public static i n t linear Search left parenthesis i n t left bracket right bracket list comma i n t key right parenthesis left brace. Line 4, indented twice. for left parenthesis i n t, i equals 0 semicolon i less than sign list period length semicolon i plus plus right parenthesis left brace. Line 5, indented 3 times. if left parenthesis key equals equals list left bracket i right bracket right parenthesis. Line 6, indented 4 times. return i semicolon. Line 7, indented twice. return negative 1 semicolon. Line 8, indented once. right brace. Line 9. right brace. A list array with elements left bracket 0 right bracket, left bracket 1 right bracket, left bracket 2 right bracket to ellipse, is presented with key element which is compared with list left bracket i right bracket for i equals 0, 1, 2, ellipsis."/>
          <p:cNvPicPr>
            <a:picLocks noChangeAspect="1"/>
          </p:cNvPicPr>
          <p:nvPr/>
        </p:nvPicPr>
        <p:blipFill>
          <a:blip r:embed="rId3"/>
          <a:stretch>
            <a:fillRect/>
          </a:stretch>
        </p:blipFill>
        <p:spPr>
          <a:xfrm>
            <a:off x="989514" y="4158876"/>
            <a:ext cx="6645207" cy="1697333"/>
          </a:xfrm>
          <a:prstGeom prst="rect">
            <a:avLst/>
          </a:prstGeom>
        </p:spPr>
      </p:pic>
    </p:spTree>
    <p:extLst>
      <p:ext uri="{BB962C8B-B14F-4D97-AF65-F5344CB8AC3E}">
        <p14:creationId xmlns:p14="http://schemas.microsoft.com/office/powerpoint/2010/main" val="1744138482"/>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Linear Search</a:t>
            </a:r>
            <a:endParaRPr lang="en-US" altLang="en-US" b="0" dirty="0" smtClean="0"/>
          </a:p>
        </p:txBody>
      </p:sp>
      <p:sp>
        <p:nvSpPr>
          <p:cNvPr id="3" name="Content Placeholder 2"/>
          <p:cNvSpPr>
            <a:spLocks noGrp="1"/>
          </p:cNvSpPr>
          <p:nvPr>
            <p:ph type="body" idx="1"/>
          </p:nvPr>
        </p:nvSpPr>
        <p:spPr>
          <a:xfrm>
            <a:off x="457200" y="1600201"/>
            <a:ext cx="8229600" cy="2779294"/>
          </a:xfrm>
        </p:spPr>
        <p:txBody>
          <a:bodyPr/>
          <a:lstStyle/>
          <a:p>
            <a:pPr marL="0" indent="0">
              <a:buNone/>
            </a:pPr>
            <a:r>
              <a:rPr lang="en-US" altLang="en-US" dirty="0">
                <a:cs typeface="Times New Roman" pitchFamily="18" charset="0"/>
              </a:rPr>
              <a:t>The linear search approach compares the key element, </a:t>
            </a:r>
            <a:r>
              <a:rPr lang="en-US" altLang="en-US" b="1" dirty="0">
                <a:cs typeface="Times New Roman" pitchFamily="18" charset="0"/>
              </a:rPr>
              <a:t>key</a:t>
            </a:r>
            <a:r>
              <a:rPr lang="en-US" altLang="en-US" dirty="0">
                <a:cs typeface="Times New Roman" pitchFamily="18" charset="0"/>
              </a:rPr>
              <a:t>, </a:t>
            </a:r>
            <a:r>
              <a:rPr lang="en-US" altLang="en-US" b="1" dirty="0">
                <a:cs typeface="Times New Roman" pitchFamily="18" charset="0"/>
              </a:rPr>
              <a:t>sequentially</a:t>
            </a:r>
            <a:r>
              <a:rPr lang="en-US" altLang="en-US" dirty="0">
                <a:cs typeface="Times New Roman" pitchFamily="18" charset="0"/>
              </a:rPr>
              <a:t> with each element in the array </a:t>
            </a:r>
            <a:r>
              <a:rPr lang="en-US" altLang="en-US" b="1" dirty="0">
                <a:cs typeface="Times New Roman" pitchFamily="18" charset="0"/>
              </a:rPr>
              <a:t>list</a:t>
            </a:r>
            <a:r>
              <a:rPr lang="en-US" altLang="en-US" dirty="0">
                <a:cs typeface="Times New Roman" pitchFamily="18" charset="0"/>
              </a:rPr>
              <a:t>. The method continues to do so until the key matches an element in the list or the list is exhausted without a match being found. If a match is made, the linear search returns the index of the element in the array that matches the key. If no match is found, the search returns </a:t>
            </a:r>
            <a:r>
              <a:rPr lang="en-US" altLang="en-US" b="1" dirty="0">
                <a:cs typeface="Times New Roman" pitchFamily="18" charset="0"/>
              </a:rPr>
              <a:t>-1</a:t>
            </a:r>
            <a:r>
              <a:rPr lang="en-US" altLang="en-US" dirty="0">
                <a:cs typeface="Times New Roman" pitchFamily="18" charset="0"/>
              </a:rPr>
              <a:t>.</a:t>
            </a:r>
            <a:endParaRPr lang="en-US" dirty="0"/>
          </a:p>
        </p:txBody>
      </p:sp>
    </p:spTree>
    <p:extLst>
      <p:ext uri="{BB962C8B-B14F-4D97-AF65-F5344CB8AC3E}">
        <p14:creationId xmlns:p14="http://schemas.microsoft.com/office/powerpoint/2010/main" val="4125050908"/>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Linear Search </a:t>
            </a:r>
            <a:r>
              <a:rPr lang="en-US" altLang="en-US" dirty="0" smtClean="0"/>
              <a:t>Animation </a:t>
            </a:r>
            <a:r>
              <a:rPr lang="en-US" altLang="en-US" sz="2000" b="0" dirty="0" smtClean="0"/>
              <a:t>(1 of 2)</a:t>
            </a:r>
          </a:p>
        </p:txBody>
      </p:sp>
      <p:pic>
        <p:nvPicPr>
          <p:cNvPr id="4" name="Picture 2" descr="A diagram illustrates a linear search done on a list array with the key element. The variable in list array are as follows. 6,4,1,9,7,3,2,8 and the key element is presented with variable 3. Each element in the array is compared to the key element variable and at sixth iteration the match is found and search is stopped."/>
          <p:cNvPicPr>
            <a:picLocks noChangeAspect="1"/>
          </p:cNvPicPr>
          <p:nvPr/>
        </p:nvPicPr>
        <p:blipFill>
          <a:blip r:embed="rId3"/>
          <a:stretch>
            <a:fillRect/>
          </a:stretch>
        </p:blipFill>
        <p:spPr>
          <a:xfrm>
            <a:off x="457200" y="1591370"/>
            <a:ext cx="4640261" cy="4407235"/>
          </a:xfrm>
          <a:prstGeom prst="rect">
            <a:avLst/>
          </a:prstGeom>
        </p:spPr>
      </p:pic>
    </p:spTree>
    <p:extLst>
      <p:ext uri="{BB962C8B-B14F-4D97-AF65-F5344CB8AC3E}">
        <p14:creationId xmlns:p14="http://schemas.microsoft.com/office/powerpoint/2010/main" val="1407800360"/>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Linear Search Animation </a:t>
            </a:r>
            <a:r>
              <a:rPr lang="en-US" altLang="en-US" sz="2000" b="0" dirty="0" smtClean="0"/>
              <a:t>(2 </a:t>
            </a:r>
            <a:r>
              <a:rPr lang="en-US" altLang="en-US" sz="2000" b="0" dirty="0"/>
              <a:t>of 2)</a:t>
            </a:r>
            <a:endParaRPr lang="en-US" altLang="en-US" b="0" dirty="0" smtClean="0"/>
          </a:p>
        </p:txBody>
      </p:sp>
      <p:sp>
        <p:nvSpPr>
          <p:cNvPr id="3" name="Content Placeholder 2"/>
          <p:cNvSpPr>
            <a:spLocks noGrp="1"/>
          </p:cNvSpPr>
          <p:nvPr>
            <p:ph type="body" idx="1"/>
          </p:nvPr>
        </p:nvSpPr>
        <p:spPr>
          <a:xfrm>
            <a:off x="457200" y="1600201"/>
            <a:ext cx="8229600" cy="844616"/>
          </a:xfrm>
        </p:spPr>
        <p:txBody>
          <a:bodyPr/>
          <a:lstStyle/>
          <a:p>
            <a:pPr marL="0" indent="0">
              <a:buNone/>
            </a:pPr>
            <a:r>
              <a:rPr lang="en-US" altLang="en-US" dirty="0" smtClean="0">
                <a:hlinkClick r:id="rId3"/>
              </a:rPr>
              <a:t>Click here to see linear search animation graph</a:t>
            </a:r>
            <a:endParaRPr lang="en-US" sz="2200" dirty="0"/>
          </a:p>
        </p:txBody>
      </p:sp>
      <p:pic>
        <p:nvPicPr>
          <p:cNvPr id="5" name="Picture 3" descr="A dialog box titled, linear search animation displays array values arranged as bins. A text entry field for key, in double, is presented at bottom and buttons for step and reset besides the text entry field. The bins are presented with the values as follows. 19, 7, 10, 14, 20, 8, 6, 12, 1, 4, 13, 9, 3, 11, 2, 15, 16, 5, 18,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320" y="2968140"/>
            <a:ext cx="444817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14408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Declaring and </a:t>
            </a:r>
            <a:r>
              <a:rPr lang="en-US" altLang="en-US" dirty="0" smtClean="0"/>
              <a:t>Creating in </a:t>
            </a:r>
            <a:r>
              <a:rPr lang="en-US" altLang="en-US" dirty="0"/>
              <a:t>One Step</a:t>
            </a:r>
            <a:endParaRPr lang="en-US" altLang="en-US" dirty="0" smtClean="0"/>
          </a:p>
        </p:txBody>
      </p:sp>
      <p:pic>
        <p:nvPicPr>
          <p:cNvPr id="3" name="Picture 2" descr="Line 1. datatype left bracket right bracket array R e f, V a r equals new. Line 2. datatype left bracket array size right bracket semicolon. Line 3. double left bracket right bracket my List equals new double left bracket 10 right bracket semicolon. Line 4. datatype array R e f, V a r left bracket right bracket equals new. Line 5. datatype left bracket array Size right bracket semicolon. Line 6. double my List left bracket right bracket equals new double left bracket 10 right bracket semicolon."/>
          <p:cNvPicPr>
            <a:picLocks noChangeAspect="1"/>
          </p:cNvPicPr>
          <p:nvPr/>
        </p:nvPicPr>
        <p:blipFill>
          <a:blip r:embed="rId3"/>
          <a:stretch>
            <a:fillRect/>
          </a:stretch>
        </p:blipFill>
        <p:spPr>
          <a:xfrm>
            <a:off x="457200" y="1620734"/>
            <a:ext cx="5724640" cy="3712786"/>
          </a:xfrm>
          <a:prstGeom prst="rect">
            <a:avLst/>
          </a:prstGeom>
        </p:spPr>
      </p:pic>
    </p:spTree>
    <p:extLst>
      <p:ext uri="{BB962C8B-B14F-4D97-AF65-F5344CB8AC3E}">
        <p14:creationId xmlns:p14="http://schemas.microsoft.com/office/powerpoint/2010/main" val="3044352160"/>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a:cs typeface="Times New Roman" pitchFamily="18" charset="0"/>
              </a:rPr>
              <a:t>(1 of 2)</a:t>
            </a:r>
            <a:endParaRPr lang="en-US" altLang="en-US" b="0" dirty="0" smtClean="0"/>
          </a:p>
        </p:txBody>
      </p:sp>
      <p:pic>
        <p:nvPicPr>
          <p:cNvPr id="2" name="Picture 2" descr="Computer code has 7 lines. The lines read as follows. Line 1. forward slash asterisk asterisk The method for finding a key in the list asterisk forward slash. Line 2. public static i n t linear Search left parenthesis i n t left bracket right bracket list comma i n t key right parenthesis left brace. Line 3, indented once. for left parenthesis i n t, i equals 0 semicolon i less than sign list period length semicolon i plus plus right parenthesis left brace. Line 4, indented twice. if left parenthesis key equals equals list left bracket i right bracket right parenthesis. Line 5, indented 3 times. return i semicolon. Line 6, indented once. return negative 1 semicolon. Line 7. right brace."/>
          <p:cNvPicPr>
            <a:picLocks noChangeAspect="1"/>
          </p:cNvPicPr>
          <p:nvPr/>
        </p:nvPicPr>
        <p:blipFill>
          <a:blip r:embed="rId3"/>
          <a:stretch>
            <a:fillRect/>
          </a:stretch>
        </p:blipFill>
        <p:spPr>
          <a:xfrm>
            <a:off x="457200" y="1736162"/>
            <a:ext cx="7554440" cy="2409283"/>
          </a:xfrm>
          <a:prstGeom prst="rect">
            <a:avLst/>
          </a:prstGeom>
        </p:spPr>
      </p:pic>
      <p:sp>
        <p:nvSpPr>
          <p:cNvPr id="3" name="Content Placeholder 3"/>
          <p:cNvSpPr>
            <a:spLocks noGrp="1"/>
          </p:cNvSpPr>
          <p:nvPr>
            <p:ph type="body" idx="1"/>
          </p:nvPr>
        </p:nvSpPr>
        <p:spPr>
          <a:xfrm>
            <a:off x="457200" y="4312758"/>
            <a:ext cx="8229600" cy="430730"/>
          </a:xfrm>
        </p:spPr>
        <p:txBody>
          <a:bodyPr/>
          <a:lstStyle/>
          <a:p>
            <a:pPr marL="0" indent="0">
              <a:buNone/>
            </a:pPr>
            <a:r>
              <a:rPr lang="en-US" altLang="en-US" dirty="0">
                <a:cs typeface="Times New Roman" pitchFamily="18" charset="0"/>
              </a:rPr>
              <a:t>Trace the method</a:t>
            </a:r>
            <a:endParaRPr lang="en-US" sz="2200" dirty="0"/>
          </a:p>
        </p:txBody>
      </p:sp>
      <p:pic>
        <p:nvPicPr>
          <p:cNvPr id="4" name="Picture 4" descr="Computer code has 4 lines. The lines read as follows. Line 1. i n t left bracket right bracket list equals left brace 1 comma 4 comma 4 comma 2 comma 5 comma negative 3 comma 6 comma 2 right brace semicolon. Line 2. i n t, i equals linear Search left parenthesis list comma 4 right parenthesis semicolon forward slash forward slash Returns 1. Line 3. i n t, j equals linear Search left parenthesis list comma negative 4 right parenthesis semicolon forward slash forward slash Returns negative 1. Line 4. i n t, k equals linear Search left parenthesis list comma negative 3 right parenthesis semicolon forward slash forward slash Returns 5."/>
          <p:cNvPicPr>
            <a:picLocks noChangeAspect="1"/>
          </p:cNvPicPr>
          <p:nvPr/>
        </p:nvPicPr>
        <p:blipFill>
          <a:blip r:embed="rId4"/>
          <a:stretch>
            <a:fillRect/>
          </a:stretch>
        </p:blipFill>
        <p:spPr>
          <a:xfrm>
            <a:off x="457200" y="4910801"/>
            <a:ext cx="7515939" cy="1427549"/>
          </a:xfrm>
          <a:prstGeom prst="rect">
            <a:avLst/>
          </a:prstGeom>
        </p:spPr>
      </p:pic>
    </p:spTree>
    <p:extLst>
      <p:ext uri="{BB962C8B-B14F-4D97-AF65-F5344CB8AC3E}">
        <p14:creationId xmlns:p14="http://schemas.microsoft.com/office/powerpoint/2010/main" val="1855638324"/>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a:t>(1 of 6</a:t>
            </a:r>
            <a:r>
              <a:rPr lang="en-US" altLang="en-US" sz="2000" b="0" dirty="0" smtClean="0"/>
              <a:t>)</a:t>
            </a:r>
            <a:endParaRPr lang="en-US" altLang="en-US" b="0" dirty="0" smtClean="0"/>
          </a:p>
        </p:txBody>
      </p:sp>
      <p:sp>
        <p:nvSpPr>
          <p:cNvPr id="3" name="Content Placeholder 2"/>
          <p:cNvSpPr>
            <a:spLocks noGrp="1"/>
          </p:cNvSpPr>
          <p:nvPr>
            <p:ph type="body" idx="1"/>
          </p:nvPr>
        </p:nvSpPr>
        <p:spPr>
          <a:xfrm>
            <a:off x="457200" y="1600201"/>
            <a:ext cx="8229600" cy="2625290"/>
          </a:xfrm>
        </p:spPr>
        <p:txBody>
          <a:bodyPr/>
          <a:lstStyle/>
          <a:p>
            <a:pPr marL="0" indent="0">
              <a:buFont typeface="Monotype Sorts" pitchFamily="2" charset="2"/>
              <a:buNone/>
            </a:pPr>
            <a:r>
              <a:rPr lang="en-US" altLang="en-US" dirty="0">
                <a:cs typeface="Times New Roman" pitchFamily="18" charset="0"/>
              </a:rPr>
              <a:t>For binary search to work, the elements in the array must already be ordered. Without loss of generality, assume that the array is in ascending order</a:t>
            </a:r>
            <a:r>
              <a:rPr lang="en-US" altLang="en-US" dirty="0" smtClean="0">
                <a:cs typeface="Times New Roman" pitchFamily="18" charset="0"/>
              </a:rPr>
              <a:t>.</a:t>
            </a:r>
          </a:p>
          <a:p>
            <a:pPr marL="0" indent="0">
              <a:buFont typeface="Monotype Sorts" pitchFamily="2" charset="2"/>
              <a:buNone/>
            </a:pPr>
            <a:r>
              <a:rPr lang="en-US" altLang="en-US" dirty="0" smtClean="0">
                <a:cs typeface="Times New Roman" pitchFamily="18" charset="0"/>
              </a:rPr>
              <a:t>e.g</a:t>
            </a:r>
            <a:r>
              <a:rPr lang="en-US" altLang="en-US" dirty="0">
                <a:cs typeface="Times New Roman" pitchFamily="18" charset="0"/>
              </a:rPr>
              <a:t>., 2 4 7 10 11 45 50 59 60 66 69 70 79</a:t>
            </a:r>
          </a:p>
          <a:p>
            <a:pPr marL="0" indent="0">
              <a:buFont typeface="Monotype Sorts" pitchFamily="2" charset="2"/>
              <a:buNone/>
            </a:pPr>
            <a:r>
              <a:rPr lang="en-US" altLang="en-US" dirty="0">
                <a:cs typeface="Times New Roman" pitchFamily="18" charset="0"/>
              </a:rPr>
              <a:t>The binary search first compares the key with the element in the middle of the array.</a:t>
            </a:r>
            <a:endParaRPr lang="en-US" sz="2200" dirty="0"/>
          </a:p>
        </p:txBody>
      </p:sp>
    </p:spTree>
    <p:extLst>
      <p:ext uri="{BB962C8B-B14F-4D97-AF65-F5344CB8AC3E}">
        <p14:creationId xmlns:p14="http://schemas.microsoft.com/office/powerpoint/2010/main" val="225864623"/>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smtClean="0"/>
              <a:t>(2 </a:t>
            </a:r>
            <a:r>
              <a:rPr lang="en-US" altLang="en-US" sz="2000" b="0" dirty="0"/>
              <a:t>of 6</a:t>
            </a:r>
            <a:r>
              <a:rPr lang="en-US" altLang="en-US" sz="2000" b="0" dirty="0" smtClean="0"/>
              <a:t>)</a:t>
            </a:r>
            <a:endParaRPr lang="en-US" altLang="en-US" b="0" dirty="0" smtClean="0"/>
          </a:p>
        </p:txBody>
      </p:sp>
      <p:sp>
        <p:nvSpPr>
          <p:cNvPr id="3" name="Content Placeholder 2"/>
          <p:cNvSpPr>
            <a:spLocks noGrp="1"/>
          </p:cNvSpPr>
          <p:nvPr>
            <p:ph type="body" idx="1"/>
          </p:nvPr>
        </p:nvSpPr>
        <p:spPr>
          <a:xfrm>
            <a:off x="457200" y="1600201"/>
            <a:ext cx="8229600" cy="3376060"/>
          </a:xfrm>
        </p:spPr>
        <p:txBody>
          <a:bodyPr/>
          <a:lstStyle/>
          <a:p>
            <a:pPr marL="0" indent="0">
              <a:buFont typeface="Monotype Sorts" pitchFamily="2" charset="2"/>
              <a:buNone/>
            </a:pPr>
            <a:r>
              <a:rPr lang="en-US" altLang="en-US" dirty="0">
                <a:cs typeface="Times New Roman" pitchFamily="18" charset="0"/>
              </a:rPr>
              <a:t>Consider the following three cases</a:t>
            </a:r>
            <a:r>
              <a:rPr lang="en-US" altLang="en-US" dirty="0" smtClean="0">
                <a:cs typeface="Times New Roman" pitchFamily="18" charset="0"/>
              </a:rPr>
              <a:t>:</a:t>
            </a:r>
          </a:p>
          <a:p>
            <a:r>
              <a:rPr lang="en-US" altLang="en-US" dirty="0">
                <a:cs typeface="Times New Roman" pitchFamily="18" charset="0"/>
              </a:rPr>
              <a:t>If the key is less than the middle element, you only need to search the key in the first half of the array.</a:t>
            </a:r>
          </a:p>
          <a:p>
            <a:r>
              <a:rPr lang="en-US" altLang="en-US" dirty="0">
                <a:cs typeface="Times New Roman" pitchFamily="18" charset="0"/>
              </a:rPr>
              <a:t>If the key is equal to the middle element, the search ends with a match.</a:t>
            </a:r>
          </a:p>
          <a:p>
            <a:r>
              <a:rPr lang="en-US" altLang="en-US" dirty="0">
                <a:cs typeface="Times New Roman" pitchFamily="18" charset="0"/>
              </a:rPr>
              <a:t>If the key is greater than the middle element, you only need to search the key in the second half of the array.</a:t>
            </a:r>
            <a:endParaRPr lang="en-US" dirty="0"/>
          </a:p>
        </p:txBody>
      </p:sp>
    </p:spTree>
    <p:extLst>
      <p:ext uri="{BB962C8B-B14F-4D97-AF65-F5344CB8AC3E}">
        <p14:creationId xmlns:p14="http://schemas.microsoft.com/office/powerpoint/2010/main" val="126421242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smtClean="0"/>
              <a:t>(3 </a:t>
            </a:r>
            <a:r>
              <a:rPr lang="en-US" altLang="en-US" sz="2000" b="0" dirty="0"/>
              <a:t>of 6</a:t>
            </a:r>
            <a:r>
              <a:rPr lang="en-US" altLang="en-US" sz="2000" b="0" dirty="0" smtClean="0"/>
              <a:t>)</a:t>
            </a:r>
            <a:endParaRPr lang="en-US" altLang="en-US" b="0" dirty="0" smtClean="0"/>
          </a:p>
        </p:txBody>
      </p:sp>
      <p:pic>
        <p:nvPicPr>
          <p:cNvPr id="2" name="Picture 2" descr="A diagram illustrates binary search. An 8 element, list array is presented with key element value 8. In the first instance of binary search the mid value, 4, and the values at both ends of indices,1 and 9. A second iteration the values on the right of mid value 6 and 7 are highlighted. A third iteration where the match value for the key is found."/>
          <p:cNvPicPr>
            <a:picLocks noChangeAspect="1"/>
          </p:cNvPicPr>
          <p:nvPr/>
        </p:nvPicPr>
        <p:blipFill>
          <a:blip r:embed="rId3"/>
          <a:stretch>
            <a:fillRect/>
          </a:stretch>
        </p:blipFill>
        <p:spPr>
          <a:xfrm>
            <a:off x="877583" y="1653003"/>
            <a:ext cx="5560034" cy="3109229"/>
          </a:xfrm>
          <a:prstGeom prst="rect">
            <a:avLst/>
          </a:prstGeom>
        </p:spPr>
      </p:pic>
    </p:spTree>
    <p:extLst>
      <p:ext uri="{BB962C8B-B14F-4D97-AF65-F5344CB8AC3E}">
        <p14:creationId xmlns:p14="http://schemas.microsoft.com/office/powerpoint/2010/main" val="1606222497"/>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Search Animation</a:t>
            </a:r>
            <a:endParaRPr lang="en-US" altLang="en-US" b="0" dirty="0" smtClean="0"/>
          </a:p>
        </p:txBody>
      </p:sp>
      <p:sp>
        <p:nvSpPr>
          <p:cNvPr id="3" name="Content Placeholder 2"/>
          <p:cNvSpPr>
            <a:spLocks noGrp="1"/>
          </p:cNvSpPr>
          <p:nvPr>
            <p:ph type="body" idx="1"/>
          </p:nvPr>
        </p:nvSpPr>
        <p:spPr>
          <a:xfrm>
            <a:off x="457200" y="1600202"/>
            <a:ext cx="8229600" cy="606286"/>
          </a:xfrm>
        </p:spPr>
        <p:txBody>
          <a:bodyPr/>
          <a:lstStyle/>
          <a:p>
            <a:pPr marL="0" indent="0">
              <a:buFont typeface="Monotype Sorts" pitchFamily="2" charset="2"/>
              <a:buNone/>
            </a:pPr>
            <a:r>
              <a:rPr lang="en-US" altLang="en-US" dirty="0" smtClean="0">
                <a:hlinkClick r:id="rId3"/>
              </a:rPr>
              <a:t>Click here to see binary search animation graph</a:t>
            </a:r>
            <a:endParaRPr lang="en-US" dirty="0"/>
          </a:p>
        </p:txBody>
      </p:sp>
      <p:pic>
        <p:nvPicPr>
          <p:cNvPr id="4" name="Picture 3" descr="A dialog box titled, binary search animation presents bins with values 1 to 20. The bins for values 1 to 9 are highlighted, the bin for value 5 is shaded in black.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043" y="2930311"/>
            <a:ext cx="47625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9777872"/>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smtClean="0"/>
              <a:t>(4 </a:t>
            </a:r>
            <a:r>
              <a:rPr lang="en-US" altLang="en-US" sz="2000" b="0" dirty="0"/>
              <a:t>of 6</a:t>
            </a:r>
            <a:r>
              <a:rPr lang="en-US" altLang="en-US" sz="2000" b="0" dirty="0" smtClean="0"/>
              <a:t>)</a:t>
            </a:r>
            <a:endParaRPr lang="en-US" altLang="en-US" b="0" dirty="0" smtClean="0"/>
          </a:p>
        </p:txBody>
      </p:sp>
      <p:pic>
        <p:nvPicPr>
          <p:cNvPr id="4" name="Picture 2" descr="Binary search is illustrated of a 12 element list array with key element of value 11. The list array has values as follows. left bracket 0 right bracket, 2; left bracket 1 right bracket, 4; left bracket 2 right bracket, 7; left bracket 3 right bracket, 10; left bracket 4 right bracket, 11; left bracket 5 right bracket, 45; left bracket 6 right bracket, 50; left bracket 7 right bracket, 59; left bracket 8 right bracket, 60; left bracket 9 right bracket, 66; left bracket 10 right bracket, 69; left bracket 11 right bracket, 70; left bracket 12 right bracket, 79. Binary search is performed for the whole array, the low value for the array at index left bracket 0 right bracket is 2, mid value in the array is 50 at index left bracket 6 right bracket, and the high value of the array at index left bracket 12 right bracket is 79, with key element value less than 50. Binary search is performed for the array value less than 50, with low value at index left bracket 0 right bracket is 2, mid value at index left bracket 2 right bracket is 7, and high value at index left bracket 5 right bracket is 45, with key value greater than 7. The values in the list array are indices left bracket 3 right bracket, 10; left bracket 4 right bracket, 11 and left bracket 5 right bracket, 45; with key element value equals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858" y="1675169"/>
            <a:ext cx="7410283" cy="416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1065234003"/>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smtClean="0"/>
              <a:t>(5 </a:t>
            </a:r>
            <a:r>
              <a:rPr lang="en-US" altLang="en-US" sz="2000" b="0" dirty="0"/>
              <a:t>of 6</a:t>
            </a:r>
            <a:r>
              <a:rPr lang="en-US" altLang="en-US" sz="2000" b="0" dirty="0" smtClean="0"/>
              <a:t>)</a:t>
            </a:r>
            <a:endParaRPr lang="en-US" altLang="en-US" b="0" dirty="0" smtClean="0"/>
          </a:p>
        </p:txBody>
      </p:sp>
      <p:pic>
        <p:nvPicPr>
          <p:cNvPr id="2" name="Picture 2" descr="Binary search is illustrated of a 12 element list array with key element of value 54. The list array has values as follows. left bracket 0 right bracket, 2; left bracket 1 right bracket, 4; left bracket 2 right bracket, 7; left bracket 3 right bracket, 10; left bracket 4 right bracket, 11; left bracket 5 right bracket, 45; left bracket 6 right bracket, 50; left bracket 7 right bracket, 59; left bracket 8 right bracket, 60; left bracket 9 right bracket, 66; left bracket 10 right bracket, 69; left bracket 11 right bracket, 70; left bracket 12 right bracket, 79. Binary search is performed for the whole array, the low value at index left bracket 0 right bracket is 2, mid value is 50 at index left bracket 6 right bracket, and the high value is 79 with index left bracket 12 right bracket, with key element value greater than 50. Binary search is performed for the array values greater than 50, with low value at index left bracket 7 right bracket is 59, mid value at index left bracket 9 right bracket is 66, and high value at index left bracket 12 right bracket is 79, with key value less than 66. The binary search is performed for values in the list array with indices left bracket 7 right bracket, 59 and high value left bracket 8 right bracket, 60, with key element value equals 11."/>
          <p:cNvPicPr>
            <a:picLocks noChangeAspect="1"/>
          </p:cNvPicPr>
          <p:nvPr/>
        </p:nvPicPr>
        <p:blipFill>
          <a:blip r:embed="rId3"/>
          <a:stretch>
            <a:fillRect/>
          </a:stretch>
        </p:blipFill>
        <p:spPr>
          <a:xfrm>
            <a:off x="988375" y="1435287"/>
            <a:ext cx="7167249" cy="4673273"/>
          </a:xfrm>
          <a:prstGeom prst="rect">
            <a:avLst/>
          </a:prstGeom>
        </p:spPr>
      </p:pic>
    </p:spTree>
    <p:extLst>
      <p:ext uri="{BB962C8B-B14F-4D97-AF65-F5344CB8AC3E}">
        <p14:creationId xmlns:p14="http://schemas.microsoft.com/office/powerpoint/2010/main" val="1698472334"/>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Binary </a:t>
            </a:r>
            <a:r>
              <a:rPr lang="en-US" altLang="en-US" dirty="0" smtClean="0"/>
              <a:t>Search </a:t>
            </a:r>
            <a:r>
              <a:rPr lang="en-US" altLang="en-US" sz="2000" b="0" dirty="0" smtClean="0"/>
              <a:t>(6 </a:t>
            </a:r>
            <a:r>
              <a:rPr lang="en-US" altLang="en-US" sz="2000" b="0" dirty="0"/>
              <a:t>of 6</a:t>
            </a:r>
            <a:r>
              <a:rPr lang="en-US" altLang="en-US" sz="2000" b="0" dirty="0" smtClean="0"/>
              <a:t>)</a:t>
            </a:r>
            <a:endParaRPr lang="en-US" altLang="en-US" b="0" dirty="0" smtClean="0"/>
          </a:p>
        </p:txBody>
      </p:sp>
      <p:sp>
        <p:nvSpPr>
          <p:cNvPr id="3" name="Content Placeholder 2"/>
          <p:cNvSpPr>
            <a:spLocks noGrp="1"/>
          </p:cNvSpPr>
          <p:nvPr>
            <p:ph type="body" idx="1"/>
          </p:nvPr>
        </p:nvSpPr>
        <p:spPr>
          <a:xfrm>
            <a:off x="457200" y="1600201"/>
            <a:ext cx="8229600" cy="2827420"/>
          </a:xfrm>
        </p:spPr>
        <p:txBody>
          <a:bodyPr/>
          <a:lstStyle/>
          <a:p>
            <a:pPr marL="0" indent="0">
              <a:buFont typeface="Monotype Sorts" pitchFamily="2" charset="2"/>
              <a:buNone/>
            </a:pPr>
            <a:r>
              <a:rPr lang="en-US" altLang="en-US" dirty="0">
                <a:cs typeface="Times New Roman" pitchFamily="18" charset="0"/>
              </a:rPr>
              <a:t>The binarySearch method returns the index of the element in the list that matches the search key if it is contained in the list. Otherwise, it </a:t>
            </a:r>
            <a:r>
              <a:rPr lang="en-US" altLang="en-US" dirty="0" smtClean="0">
                <a:cs typeface="Times New Roman" pitchFamily="18" charset="0"/>
              </a:rPr>
              <a:t>returns</a:t>
            </a:r>
            <a:endParaRPr lang="en-US" altLang="en-US" dirty="0">
              <a:cs typeface="Times New Roman" pitchFamily="18" charset="0"/>
            </a:endParaRPr>
          </a:p>
          <a:p>
            <a:pPr marL="0" indent="0">
              <a:buFont typeface="Monotype Sorts" pitchFamily="2" charset="2"/>
              <a:buNone/>
            </a:pPr>
            <a:r>
              <a:rPr lang="en-US" altLang="en-US" dirty="0" smtClean="0">
                <a:cs typeface="Times New Roman" pitchFamily="18" charset="0"/>
              </a:rPr>
              <a:t> </a:t>
            </a:r>
            <a:r>
              <a:rPr lang="en-US" altLang="en-US" dirty="0">
                <a:cs typeface="Times New Roman" pitchFamily="18" charset="0"/>
              </a:rPr>
              <a:t>-insertion point - 1</a:t>
            </a:r>
            <a:r>
              <a:rPr lang="en-US" altLang="en-US" dirty="0" smtClean="0">
                <a:cs typeface="Times New Roman" pitchFamily="18" charset="0"/>
              </a:rPr>
              <a:t>.</a:t>
            </a:r>
            <a:endParaRPr lang="en-US" altLang="en-US" dirty="0">
              <a:cs typeface="Times New Roman" pitchFamily="18" charset="0"/>
            </a:endParaRPr>
          </a:p>
          <a:p>
            <a:pPr marL="0" indent="0">
              <a:buFont typeface="Monotype Sorts" pitchFamily="2" charset="2"/>
              <a:buNone/>
            </a:pPr>
            <a:r>
              <a:rPr lang="en-US" altLang="en-US" dirty="0" smtClean="0">
                <a:cs typeface="Times New Roman" pitchFamily="18" charset="0"/>
              </a:rPr>
              <a:t>The </a:t>
            </a:r>
            <a:r>
              <a:rPr lang="en-US" altLang="en-US" dirty="0">
                <a:cs typeface="Times New Roman" pitchFamily="18" charset="0"/>
              </a:rPr>
              <a:t>insertion point is the point at which the key would be inserted into the list.</a:t>
            </a:r>
            <a:endParaRPr lang="en-US" dirty="0"/>
          </a:p>
        </p:txBody>
      </p:sp>
    </p:spTree>
    <p:extLst>
      <p:ext uri="{BB962C8B-B14F-4D97-AF65-F5344CB8AC3E}">
        <p14:creationId xmlns:p14="http://schemas.microsoft.com/office/powerpoint/2010/main" val="239543937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From Idea to </a:t>
            </a:r>
            <a:r>
              <a:rPr lang="en-US" altLang="en-US" dirty="0" smtClean="0"/>
              <a:t>Solution </a:t>
            </a:r>
            <a:r>
              <a:rPr lang="en-US" altLang="en-US" sz="2000" b="0" dirty="0" smtClean="0">
                <a:cs typeface="Times New Roman" pitchFamily="18" charset="0"/>
              </a:rPr>
              <a:t>(2 </a:t>
            </a:r>
            <a:r>
              <a:rPr lang="en-US" altLang="en-US" sz="2000" b="0" dirty="0">
                <a:cs typeface="Times New Roman" pitchFamily="18" charset="0"/>
              </a:rPr>
              <a:t>of 2)</a:t>
            </a:r>
            <a:endParaRPr lang="en-US" altLang="en-US" b="0" dirty="0" smtClean="0"/>
          </a:p>
        </p:txBody>
      </p:sp>
      <p:pic>
        <p:nvPicPr>
          <p:cNvPr id="3" name="Picture 2" descr="Computer code has 15 lines. The lines read as follows. Line 1. forward slash asterisk asterisk Use binary search to find the key in the list asterisk forward slash. Line 2. public static i n t binary Search left parenthesis i n t left bracket right bracket list comma i n t key right parenthesis left brace. Line 3, indented once. i n t low equals 0 semicolon. Line 4, indented once. i n t high equals list period length minus 1 semicolon. Line 5, indented once. while left parenthesis high greater than sign equals low right parenthesis left brace. Line 6, indented twice. i n t mid equals left parenthesis low plus high right parenthesis forward slash 2 semicolon. Line 7, indented twice. if left parenthesis key less than sign list left bracket mid right bracket right parenthesis. Line 8, indented 3 times. high equals mid minus 1 semicolon. Line 9, indented twice. else if left parenthesis key equals equals list left bracket mid right bracket right parenthesis. Line 10, indented 3 times. return mid semicolon. Line 11, indented twice. else. Line 12, indented 3 times. low equals mid plus 1 semicolon. Line 13, indented once. right brace. Line 14, indented once. return negative 1 minus low semicolon. Line 15. right brace."/>
          <p:cNvPicPr>
            <a:picLocks noChangeAspect="1"/>
          </p:cNvPicPr>
          <p:nvPr/>
        </p:nvPicPr>
        <p:blipFill>
          <a:blip r:embed="rId3"/>
          <a:stretch>
            <a:fillRect/>
          </a:stretch>
        </p:blipFill>
        <p:spPr>
          <a:xfrm>
            <a:off x="457200" y="1732433"/>
            <a:ext cx="6920780" cy="4251823"/>
          </a:xfrm>
          <a:prstGeom prst="rect">
            <a:avLst/>
          </a:prstGeom>
        </p:spPr>
      </p:pic>
    </p:spTree>
    <p:extLst>
      <p:ext uri="{BB962C8B-B14F-4D97-AF65-F5344CB8AC3E}">
        <p14:creationId xmlns:p14="http://schemas.microsoft.com/office/powerpoint/2010/main" val="174787784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noChangeArrowheads="1"/>
          </p:cNvSpPr>
          <p:nvPr>
            <p:ph type="title"/>
          </p:nvPr>
        </p:nvSpPr>
        <p:spPr/>
        <p:txBody>
          <a:bodyPr/>
          <a:lstStyle/>
          <a:p>
            <a:r>
              <a:rPr lang="en-US" altLang="en-US" dirty="0"/>
              <a:t>The Arrays.binarySearch Method</a:t>
            </a:r>
            <a:endParaRPr lang="en-US" altLang="en-US" b="0" dirty="0" smtClean="0"/>
          </a:p>
        </p:txBody>
      </p:sp>
      <p:sp>
        <p:nvSpPr>
          <p:cNvPr id="3" name="Content Placeholder 2"/>
          <p:cNvSpPr>
            <a:spLocks noGrp="1"/>
          </p:cNvSpPr>
          <p:nvPr>
            <p:ph type="body" idx="1"/>
          </p:nvPr>
        </p:nvSpPr>
        <p:spPr>
          <a:xfrm>
            <a:off x="457200" y="1485808"/>
            <a:ext cx="8229600" cy="1643513"/>
          </a:xfrm>
        </p:spPr>
        <p:txBody>
          <a:bodyPr/>
          <a:lstStyle/>
          <a:p>
            <a:pPr marL="0" indent="0">
              <a:buFont typeface="Monotype Sorts" pitchFamily="2" charset="2"/>
              <a:buNone/>
            </a:pPr>
            <a:r>
              <a:rPr lang="en-US" altLang="en-US" sz="2000" dirty="0">
                <a:cs typeface="Courier New" pitchFamily="49" charset="0"/>
              </a:rPr>
              <a:t>Since binary search is frequently used in programming, Java provides several overloaded binarySearch methods for searching a key in an array of int, double, char, short, long, and float in the java.util.Arrays class. For example, the following code searches the keys in an array of numbers and an array of characters.</a:t>
            </a:r>
            <a:endParaRPr lang="en-US" sz="2000" dirty="0"/>
          </a:p>
        </p:txBody>
      </p:sp>
      <p:pic>
        <p:nvPicPr>
          <p:cNvPr id="2" name="Picture 3" descr="First computer code has 3 lines. The lines read as follows. Line 1. i n t left bracket right bracket list equals left brace 2 comma 4 comma 7 comma 10 comma 11 comma 45 comma 50 comma 59 comma 60 comma 66 comma 69 comma 70 comma 79 right brace semicolon. Line 2. System period out period print l n left parenthesis double quote Index is double quote plus. Line 3. java period u t i l period Arrays period binary Search left parenthesis list comma 11 right parenthesis right parenthesis semicolon. For the first code, return is 4. Second computer code has 3 lines. The lines read as follows. Line 1. c h a r left bracket right bracket chars equals left brace single quote a single quote comma single quote c single quote comma single quote g single quote comma single quote x single quote comma single quote y single quote comma single quote z single quote right brace semicolon. Line 2. System period out period print l n left parenthesis double quote Index is double quote plus. Line 3. java period u t i l period Arrays period binary Search left parenthesis c h a r s comma single quote t single quote right parenthesis right parenthesis semicolon. For the second code, return is negative 4 let parenthesis insertion point is 3, so return is negative 3 minus 1.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40" y="3236164"/>
            <a:ext cx="7341520" cy="2255527"/>
          </a:xfrm>
          <a:prstGeom prst="rect">
            <a:avLst/>
          </a:prstGeom>
        </p:spPr>
      </p:pic>
      <p:sp>
        <p:nvSpPr>
          <p:cNvPr id="5" name="Content Placeholder 4"/>
          <p:cNvSpPr txBox="1">
            <a:spLocks/>
          </p:cNvSpPr>
          <p:nvPr/>
        </p:nvSpPr>
        <p:spPr bwMode="auto">
          <a:xfrm>
            <a:off x="457200" y="5577257"/>
            <a:ext cx="8229600" cy="7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defPPr marR="0" lvl="0" algn="l" rtl="0">
              <a:lnSpc>
                <a:spcPct val="100000"/>
              </a:lnSpc>
              <a:spcBef>
                <a:spcPts val="0"/>
              </a:spcBef>
              <a:spcAft>
                <a:spcPts val="0"/>
              </a:spcAft>
            </a:defPPr>
            <a:lvl1pPr marL="256032" marR="0" lvl="0" indent="-256032" algn="l" rtl="0" eaLnBrk="0" fontAlgn="base" hangingPunct="0">
              <a:spcBef>
                <a:spcPts val="1500"/>
              </a:spcBef>
              <a:spcAft>
                <a:spcPct val="0"/>
              </a:spcAft>
              <a:buClr>
                <a:srgbClr val="007FA3"/>
              </a:buClr>
              <a:buSzPct val="100000"/>
              <a:buFont typeface="Arial" panose="020B0604020202020204" pitchFamily="34" charset="0"/>
              <a:buChar char="•"/>
              <a:defRPr sz="2400" b="0" i="0" u="none" strike="noStrike" cap="none">
                <a:solidFill>
                  <a:schemeClr val="dk1"/>
                </a:solidFill>
                <a:latin typeface="+mn-lt"/>
                <a:ea typeface="Arial"/>
                <a:cs typeface="Arial"/>
                <a:sym typeface="Arial"/>
              </a:defRPr>
            </a:lvl1pPr>
            <a:lvl2pPr marL="741600" marR="0" lvl="1" indent="-2844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eaLnBrk="0" fontAlgn="base" hangingPunct="0">
              <a:spcBef>
                <a:spcPts val="600"/>
              </a:spcBef>
              <a:spcAft>
                <a:spcPct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286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127000" algn="l" rtl="0" eaLnBrk="0" fontAlgn="base" hangingPunct="0">
              <a:spcBef>
                <a:spcPts val="600"/>
              </a:spcBef>
              <a:spcAft>
                <a:spcPct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0" indent="0">
              <a:buFont typeface="Monotype Sorts" pitchFamily="2" charset="2"/>
              <a:buNone/>
            </a:pPr>
            <a:r>
              <a:rPr lang="en-US" altLang="en-US" sz="2000" dirty="0">
                <a:cs typeface="Courier New" pitchFamily="49" charset="0"/>
              </a:rPr>
              <a:t>For the binarySearch method to work, the array must be pre-sorted in increasing order.</a:t>
            </a:r>
            <a:endParaRPr lang="en-US" sz="2000" dirty="0"/>
          </a:p>
        </p:txBody>
      </p:sp>
    </p:spTree>
    <p:extLst>
      <p:ext uri="{BB962C8B-B14F-4D97-AF65-F5344CB8AC3E}">
        <p14:creationId xmlns:p14="http://schemas.microsoft.com/office/powerpoint/2010/main" val="136477636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3990</TotalTime>
  <Words>2640</Words>
  <Application>Microsoft Office PowerPoint</Application>
  <PresentationFormat>On-screen Show (4:3)</PresentationFormat>
  <Paragraphs>233</Paragraphs>
  <Slides>116</Slides>
  <Notes>116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116</vt:i4>
      </vt:variant>
    </vt:vector>
  </HeadingPairs>
  <TitlesOfParts>
    <vt:vector size="127" baseType="lpstr">
      <vt:lpstr>MS PGothic</vt:lpstr>
      <vt:lpstr>Arial</vt:lpstr>
      <vt:lpstr>Book Antiqua</vt:lpstr>
      <vt:lpstr>Courier New</vt:lpstr>
      <vt:lpstr>Monotype Sorts</vt:lpstr>
      <vt:lpstr>Noto Sans Symbols</vt:lpstr>
      <vt:lpstr>Times New Roman</vt:lpstr>
      <vt:lpstr>Verdana</vt:lpstr>
      <vt:lpstr>2_508 Lecture</vt:lpstr>
      <vt:lpstr>MathType 6.0 Equation</vt:lpstr>
      <vt:lpstr>Equation</vt:lpstr>
      <vt:lpstr>Introduction to Java Programming Comprehensive Version</vt:lpstr>
      <vt:lpstr>Opening Problem</vt:lpstr>
      <vt:lpstr>Objectives (1 of 3)</vt:lpstr>
      <vt:lpstr>Objectives (2 of 3)</vt:lpstr>
      <vt:lpstr>Objectives (3 of 3)</vt:lpstr>
      <vt:lpstr>Introducing Arrays</vt:lpstr>
      <vt:lpstr>Declaring Array Variables</vt:lpstr>
      <vt:lpstr>Creating Arrays</vt:lpstr>
      <vt:lpstr>Declaring and Creating in One Step</vt:lpstr>
      <vt:lpstr>The Length of an Array</vt:lpstr>
      <vt:lpstr>Default Values</vt:lpstr>
      <vt:lpstr>Indexed Variables</vt:lpstr>
      <vt:lpstr>Using Indexed Variables</vt:lpstr>
      <vt:lpstr>Array Initializers</vt:lpstr>
      <vt:lpstr>Declaring, creating, initializing Using the Shorthand Notation</vt:lpstr>
      <vt:lpstr>Caution</vt:lpstr>
      <vt:lpstr>Trace Program with Arrays (1 of 16)</vt:lpstr>
      <vt:lpstr>Trace Program with Arrays (2 of 16)</vt:lpstr>
      <vt:lpstr>Trace Program with Arrays (3 of 16)</vt:lpstr>
      <vt:lpstr>Trace Program with Arrays (4 of 16)</vt:lpstr>
      <vt:lpstr>Trace Program with Arrays (5 of 16)</vt:lpstr>
      <vt:lpstr>Trace Program with Arrays (6 of 16)</vt:lpstr>
      <vt:lpstr>Trace Program with Arrays (7 of 16)</vt:lpstr>
      <vt:lpstr>Trace Program with Arrays (8 of 16)</vt:lpstr>
      <vt:lpstr>Trace Program with Arrays (9 of 16)</vt:lpstr>
      <vt:lpstr>Trace Program with Arrays (10 of 16)</vt:lpstr>
      <vt:lpstr>Trace Program with Arrays (11 of 16)</vt:lpstr>
      <vt:lpstr>Trace Program with Arrays (12 of 16)</vt:lpstr>
      <vt:lpstr>Trace Program with Arrays (13 of 16)</vt:lpstr>
      <vt:lpstr>Trace Program with Arrays (14 of 16)</vt:lpstr>
      <vt:lpstr>Trace Program with Arrays (15 of 16)</vt:lpstr>
      <vt:lpstr>Trace Program with Arrays (16 of 16)</vt:lpstr>
      <vt:lpstr>Processing Arrays</vt:lpstr>
      <vt:lpstr>Initializing arrays with input values</vt:lpstr>
      <vt:lpstr>Initializing arrays with random values</vt:lpstr>
      <vt:lpstr>Printing arrays</vt:lpstr>
      <vt:lpstr>Summing all elements</vt:lpstr>
      <vt:lpstr>Finding the largest element</vt:lpstr>
      <vt:lpstr>Random shuffling</vt:lpstr>
      <vt:lpstr>Shifting Elements</vt:lpstr>
      <vt:lpstr>Enhanced for Loop (for-each loop)</vt:lpstr>
      <vt:lpstr>Analyze Numbers</vt:lpstr>
      <vt:lpstr>Problem: Deck of Cards (1 of 4)</vt:lpstr>
      <vt:lpstr>Problem: Deck of Cards (2 of 4)</vt:lpstr>
      <vt:lpstr>Problem: Deck of Cards (3 of 4)</vt:lpstr>
      <vt:lpstr>Problem: Deck of Cards (4 of 4)</vt:lpstr>
      <vt:lpstr>Problem: Lotto Numbers (1 of 2)</vt:lpstr>
      <vt:lpstr>Problem: Lotto Numbers (2 of 2)</vt:lpstr>
      <vt:lpstr>Copying Arrays (1 of 2)</vt:lpstr>
      <vt:lpstr>Copying Arrays (2 of 2)</vt:lpstr>
      <vt:lpstr>The arraycopy Utility</vt:lpstr>
      <vt:lpstr>Passing Arrays to Methods</vt:lpstr>
      <vt:lpstr>Anonymous Array (1 of 2)</vt:lpstr>
      <vt:lpstr>Anonymous Array (2 of 2)</vt:lpstr>
      <vt:lpstr>Simple Example</vt:lpstr>
      <vt:lpstr>Call Stack (1 of 2)</vt:lpstr>
      <vt:lpstr>Call Stack (2 of 2)</vt:lpstr>
      <vt:lpstr>Heap</vt:lpstr>
      <vt:lpstr>Passing Arrays as Arguments</vt:lpstr>
      <vt:lpstr>Example</vt:lpstr>
      <vt:lpstr>Returning an Array from a Method</vt:lpstr>
      <vt:lpstr>Trace the reverse Method (1 of 22)</vt:lpstr>
      <vt:lpstr>Trace the reverse Method (2 of 22)</vt:lpstr>
      <vt:lpstr>Trace the reverse Method (3 of 22)</vt:lpstr>
      <vt:lpstr>Trace the reverse Method (4 of 22)</vt:lpstr>
      <vt:lpstr>Trace the reverse Method (5 of 22)</vt:lpstr>
      <vt:lpstr>Trace the reverse Method (6 of 22)</vt:lpstr>
      <vt:lpstr>Trace the reverse Method (7 of 22)</vt:lpstr>
      <vt:lpstr>Trace the reverse Method (8 of 22)</vt:lpstr>
      <vt:lpstr>Trace the reverse Method (9 of 22)</vt:lpstr>
      <vt:lpstr>Trace the reverse Method (10 of 22)</vt:lpstr>
      <vt:lpstr>Trace the reverse Method (11 of 22)</vt:lpstr>
      <vt:lpstr>Trace the reverse Method (12 of 22)</vt:lpstr>
      <vt:lpstr>Trace the reverse Method (13 of 22)</vt:lpstr>
      <vt:lpstr>Trace the reverse Method (14 of 22)</vt:lpstr>
      <vt:lpstr>Trace the reverse Method (15 of 22)</vt:lpstr>
      <vt:lpstr>Trace the reverse Method (16 of 22)</vt:lpstr>
      <vt:lpstr>Trace the reverse Method (17 of 22)</vt:lpstr>
      <vt:lpstr>Trace the reverse Method (18 of 22)</vt:lpstr>
      <vt:lpstr>Trace the reverse Method (19 of 22)</vt:lpstr>
      <vt:lpstr>Trace the reverse Method (20 of 22)</vt:lpstr>
      <vt:lpstr>Trace the reverse Method (21 of 22)</vt:lpstr>
      <vt:lpstr>Trace the reverse Method (22 of 22)</vt:lpstr>
      <vt:lpstr>Problem: Counting Occurrence of Each Letter</vt:lpstr>
      <vt:lpstr>Variable-Length Arguments</vt:lpstr>
      <vt:lpstr>Searching Arrays</vt:lpstr>
      <vt:lpstr>Linear Search</vt:lpstr>
      <vt:lpstr>Linear Search Animation (1 of 2)</vt:lpstr>
      <vt:lpstr>Linear Search Animation (2 of 2)</vt:lpstr>
      <vt:lpstr>From Idea to Solution (1 of 2)</vt:lpstr>
      <vt:lpstr>Binary Search (1 of 6)</vt:lpstr>
      <vt:lpstr>Binary Search (2 of 6)</vt:lpstr>
      <vt:lpstr>Binary Search (3 of 6)</vt:lpstr>
      <vt:lpstr>Binary Search Animation</vt:lpstr>
      <vt:lpstr>Binary Search (4 of 6)</vt:lpstr>
      <vt:lpstr>Binary Search (5 of 6)</vt:lpstr>
      <vt:lpstr>Binary Search (6 of 6)</vt:lpstr>
      <vt:lpstr>From Idea to Solution (2 of 2)</vt:lpstr>
      <vt:lpstr>The Arrays.binarySearch Method</vt:lpstr>
      <vt:lpstr>Sorting Arrays</vt:lpstr>
      <vt:lpstr>Selection Sort (1 of 2)</vt:lpstr>
      <vt:lpstr>Selection Sort (2 of 2)</vt:lpstr>
      <vt:lpstr>Selection Sort Animation</vt:lpstr>
      <vt:lpstr>From Idea to Solution (1 of 4)</vt:lpstr>
      <vt:lpstr>From Idea to Solution (2 of 4)</vt:lpstr>
      <vt:lpstr>From Idea to Solution (3 of 4)</vt:lpstr>
      <vt:lpstr>From Idea to Solution (4 of 4)</vt:lpstr>
      <vt:lpstr>Wrap it in a Method</vt:lpstr>
      <vt:lpstr>The Arrays.sort Method</vt:lpstr>
      <vt:lpstr>The Arrays.toString(list) Method</vt:lpstr>
      <vt:lpstr>Pass Arguments to Invoke the Main Method</vt:lpstr>
      <vt:lpstr>Main Method Is Just a Regular Method</vt:lpstr>
      <vt:lpstr>Command-Line Parameters</vt:lpstr>
      <vt:lpstr>Processing Command-Line Parameters</vt:lpstr>
      <vt:lpstr>Problem: Calculator</vt:lpstr>
      <vt:lpstr>Copyright</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Comprehensive Version, 10e</dc:title>
  <dc:subject>Engineering Computer Science</dc:subject>
  <dc:creator>Liang</dc:creator>
  <cp:keywords>Engineering Computer Science</cp:keywords>
  <cp:lastModifiedBy>Mittal, Abhinav (Cognizant)</cp:lastModifiedBy>
  <cp:revision>425</cp:revision>
  <dcterms:modified xsi:type="dcterms:W3CDTF">2018-04-05T06:37:23Z</dcterms:modified>
</cp:coreProperties>
</file>